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8" r:id="rId2"/>
    <p:sldId id="256" r:id="rId3"/>
    <p:sldId id="259"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9" d="100"/>
          <a:sy n="79" d="100"/>
        </p:scale>
        <p:origin x="-162"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FD942-9D56-431B-89D0-7AC770813CAF}" type="datetimeFigureOut">
              <a:rPr lang="en-IN" smtClean="0"/>
              <a:t>18-08-2018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313E3-21B9-4632-A591-91F364E4EED3}" type="slidenum">
              <a:rPr lang="en-IN" smtClean="0"/>
              <a:t>‹#›</a:t>
            </a:fld>
            <a:endParaRPr lang="en-IN"/>
          </a:p>
        </p:txBody>
      </p:sp>
    </p:spTree>
    <p:extLst>
      <p:ext uri="{BB962C8B-B14F-4D97-AF65-F5344CB8AC3E}">
        <p14:creationId xmlns:p14="http://schemas.microsoft.com/office/powerpoint/2010/main" val="3045427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FF6280-C7E8-4CF4-8964-3414FE62E105}" type="datetimeFigureOut">
              <a:rPr lang="en-IN" smtClean="0"/>
              <a:t>18-08-2018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248279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FF6280-C7E8-4CF4-8964-3414FE62E105}" type="datetimeFigureOut">
              <a:rPr lang="en-IN" smtClean="0"/>
              <a:t>18-08-2018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243084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FF6280-C7E8-4CF4-8964-3414FE62E105}" type="datetimeFigureOut">
              <a:rPr lang="en-IN" smtClean="0"/>
              <a:t>18-08-2018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945367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Slide Number"/>
          <p:cNvSpPr txBox="1">
            <a:spLocks noGrp="1"/>
          </p:cNvSpPr>
          <p:nvPr>
            <p:ph type="sldNum" sz="quarter" idx="2"/>
          </p:nvPr>
        </p:nvSpPr>
        <p:spPr>
          <a:xfrm>
            <a:off x="11432287" y="303609"/>
            <a:ext cx="381467" cy="321469"/>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708486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FF6280-C7E8-4CF4-8964-3414FE62E105}" type="datetimeFigureOut">
              <a:rPr lang="en-IN" smtClean="0"/>
              <a:t>18-08-2018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346003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F6280-C7E8-4CF4-8964-3414FE62E105}" type="datetimeFigureOut">
              <a:rPr lang="en-IN" smtClean="0"/>
              <a:t>18-08-2018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1679330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FF6280-C7E8-4CF4-8964-3414FE62E105}" type="datetimeFigureOut">
              <a:rPr lang="en-IN" smtClean="0"/>
              <a:t>18-08-2018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247501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FF6280-C7E8-4CF4-8964-3414FE62E105}" type="datetimeFigureOut">
              <a:rPr lang="en-IN" smtClean="0"/>
              <a:t>18-08-2018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130963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FF6280-C7E8-4CF4-8964-3414FE62E105}" type="datetimeFigureOut">
              <a:rPr lang="en-IN" smtClean="0"/>
              <a:t>18-08-2018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329326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F6280-C7E8-4CF4-8964-3414FE62E105}" type="datetimeFigureOut">
              <a:rPr lang="en-IN" smtClean="0"/>
              <a:t>18-08-2018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388238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F6280-C7E8-4CF4-8964-3414FE62E105}" type="datetimeFigureOut">
              <a:rPr lang="en-IN" smtClean="0"/>
              <a:t>18-08-2018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2930591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F6280-C7E8-4CF4-8964-3414FE62E105}" type="datetimeFigureOut">
              <a:rPr lang="en-IN" smtClean="0"/>
              <a:t>18-08-2018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5CA122-BC6A-4831-ADE1-761B56610A73}" type="slidenum">
              <a:rPr lang="en-IN" smtClean="0"/>
              <a:t>‹#›</a:t>
            </a:fld>
            <a:endParaRPr lang="en-IN"/>
          </a:p>
        </p:txBody>
      </p:sp>
    </p:spTree>
    <p:extLst>
      <p:ext uri="{BB962C8B-B14F-4D97-AF65-F5344CB8AC3E}">
        <p14:creationId xmlns:p14="http://schemas.microsoft.com/office/powerpoint/2010/main" val="221350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F6280-C7E8-4CF4-8964-3414FE62E105}" type="datetimeFigureOut">
              <a:rPr lang="en-IN" smtClean="0"/>
              <a:t>18-08-2018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CA122-BC6A-4831-ADE1-761B56610A73}" type="slidenum">
              <a:rPr lang="en-IN" smtClean="0"/>
              <a:t>‹#›</a:t>
            </a:fld>
            <a:endParaRPr lang="en-IN"/>
          </a:p>
        </p:txBody>
      </p:sp>
    </p:spTree>
    <p:extLst>
      <p:ext uri="{BB962C8B-B14F-4D97-AF65-F5344CB8AC3E}">
        <p14:creationId xmlns:p14="http://schemas.microsoft.com/office/powerpoint/2010/main" val="23519078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lucia.realtyquarter@gmail.com" TargetMode="External"/><Relationship Id="rId2" Type="http://schemas.openxmlformats.org/officeDocument/2006/relationships/hyperlink" Target="mailto:marketing@realtyqurter.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RealtyQuater_Presentation.png" descr="RealtyQuater_Presentation.png"/>
          <p:cNvPicPr>
            <a:picLocks noChangeAspect="1"/>
          </p:cNvPicPr>
          <p:nvPr/>
        </p:nvPicPr>
        <p:blipFill rotWithShape="1">
          <a:blip r:embed="rId2">
            <a:extLst/>
          </a:blip>
          <a:srcRect b="14844"/>
          <a:stretch/>
        </p:blipFill>
        <p:spPr>
          <a:xfrm>
            <a:off x="1524000" y="0"/>
            <a:ext cx="9144000" cy="5840016"/>
          </a:xfrm>
          <a:prstGeom prst="rect">
            <a:avLst/>
          </a:prstGeom>
          <a:ln w="12700">
            <a:miter lim="400000"/>
          </a:ln>
        </p:spPr>
      </p:pic>
      <p:pic>
        <p:nvPicPr>
          <p:cNvPr id="164" name="RealtyQuater_Presentation(1).png" descr="RealtyQuater_Presentation(1).png"/>
          <p:cNvPicPr>
            <a:picLocks noChangeAspect="1"/>
          </p:cNvPicPr>
          <p:nvPr/>
        </p:nvPicPr>
        <p:blipFill rotWithShape="1">
          <a:blip r:embed="rId3">
            <a:extLst/>
          </a:blip>
          <a:srcRect b="14844"/>
          <a:stretch/>
        </p:blipFill>
        <p:spPr>
          <a:xfrm>
            <a:off x="-3464" y="10391"/>
            <a:ext cx="12195464" cy="6815564"/>
          </a:xfrm>
          <a:prstGeom prst="rect">
            <a:avLst/>
          </a:prstGeom>
          <a:ln w="12700">
            <a:miter lim="400000"/>
          </a:ln>
        </p:spPr>
      </p:pic>
      <p:sp>
        <p:nvSpPr>
          <p:cNvPr id="165" name="Presents"/>
          <p:cNvSpPr txBox="1"/>
          <p:nvPr/>
        </p:nvSpPr>
        <p:spPr>
          <a:xfrm>
            <a:off x="5558807" y="2493122"/>
            <a:ext cx="1282403" cy="4400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defRPr sz="3400">
                <a:solidFill>
                  <a:srgbClr val="FFFFFF"/>
                </a:solidFill>
                <a:latin typeface="Brush Script Std"/>
                <a:ea typeface="Brush Script Std"/>
                <a:cs typeface="Brush Script Std"/>
                <a:sym typeface="Brush Script Std"/>
              </a:defRPr>
            </a:lvl1pPr>
          </a:lstStyle>
          <a:p>
            <a:r>
              <a:rPr sz="2391" dirty="0"/>
              <a:t>Presents</a:t>
            </a:r>
          </a:p>
        </p:txBody>
      </p:sp>
      <p:sp>
        <p:nvSpPr>
          <p:cNvPr id="166" name="HNI’S, INVESTORS &amp; CHANNEL…"/>
          <p:cNvSpPr txBox="1"/>
          <p:nvPr/>
        </p:nvSpPr>
        <p:spPr>
          <a:xfrm>
            <a:off x="1576123" y="3286114"/>
            <a:ext cx="9577137" cy="613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lgn="ctr">
              <a:lnSpc>
                <a:spcPct val="50000"/>
              </a:lnSpc>
              <a:defRPr sz="5000">
                <a:solidFill>
                  <a:srgbClr val="FFFFFF"/>
                </a:solidFill>
                <a:latin typeface="ANURLI BOLD"/>
                <a:ea typeface="ANURLI BOLD"/>
                <a:cs typeface="ANURLI BOLD"/>
                <a:sym typeface="ANURLI BOLD"/>
              </a:defRPr>
            </a:pPr>
            <a:r>
              <a:rPr lang="en-IN" sz="3516" dirty="0" smtClean="0"/>
              <a:t>2</a:t>
            </a:r>
            <a:r>
              <a:rPr lang="en-IN" sz="3516" baseline="30000" dirty="0" smtClean="0"/>
              <a:t>nd</a:t>
            </a:r>
            <a:r>
              <a:rPr lang="en-IN" sz="3516" dirty="0" smtClean="0"/>
              <a:t> Biggest CONFERENCE </a:t>
            </a:r>
            <a:r>
              <a:rPr lang="en-IN" sz="3516" dirty="0"/>
              <a:t>ON </a:t>
            </a:r>
            <a:r>
              <a:rPr lang="en-IN" sz="3516" dirty="0" smtClean="0"/>
              <a:t>“RERA </a:t>
            </a:r>
            <a:r>
              <a:rPr lang="en-IN" sz="3516" dirty="0"/>
              <a:t>&amp; </a:t>
            </a:r>
            <a:r>
              <a:rPr lang="en-IN" sz="3516" dirty="0" smtClean="0"/>
              <a:t>GST”</a:t>
            </a:r>
            <a:r>
              <a:rPr lang="en-IN" sz="3516" dirty="0"/>
              <a:t>	</a:t>
            </a:r>
            <a:endParaRPr sz="3516" dirty="0"/>
          </a:p>
        </p:txBody>
      </p:sp>
      <p:sp>
        <p:nvSpPr>
          <p:cNvPr id="167" name="DUBAI"/>
          <p:cNvSpPr txBox="1"/>
          <p:nvPr/>
        </p:nvSpPr>
        <p:spPr>
          <a:xfrm>
            <a:off x="4698695" y="3977142"/>
            <a:ext cx="2311788" cy="7214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lgn="ctr">
              <a:defRPr sz="6000">
                <a:solidFill>
                  <a:schemeClr val="accent4">
                    <a:hueOff val="414058"/>
                    <a:satOff val="2144"/>
                    <a:lumOff val="10379"/>
                  </a:schemeClr>
                </a:solidFill>
                <a:latin typeface="Arial Rounded MT Bold"/>
                <a:ea typeface="Arial Rounded MT Bold"/>
                <a:cs typeface="Arial Rounded MT Bold"/>
                <a:sym typeface="Arial Rounded MT Bold"/>
              </a:defRPr>
            </a:lvl1pPr>
          </a:lstStyle>
          <a:p>
            <a:r>
              <a:rPr lang="en-IN" sz="4219" dirty="0"/>
              <a:t>M</a:t>
            </a:r>
            <a:r>
              <a:rPr sz="4219" dirty="0"/>
              <a:t>U</a:t>
            </a:r>
            <a:r>
              <a:rPr lang="en-IN" sz="4219" dirty="0"/>
              <a:t>M</a:t>
            </a:r>
            <a:r>
              <a:rPr sz="4219" dirty="0"/>
              <a:t>BAI</a:t>
            </a:r>
          </a:p>
        </p:txBody>
      </p:sp>
      <p:sp>
        <p:nvSpPr>
          <p:cNvPr id="168" name="DATE: 24th JUNE 2018 | GRAND EXCELSIOR HOTEL…"/>
          <p:cNvSpPr txBox="1"/>
          <p:nvPr/>
        </p:nvSpPr>
        <p:spPr>
          <a:xfrm>
            <a:off x="1810255" y="5463275"/>
            <a:ext cx="8366898" cy="13032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lgn="ctr" defTabSz="321457">
              <a:lnSpc>
                <a:spcPts val="3164"/>
              </a:lnSpc>
              <a:defRPr sz="2600">
                <a:solidFill>
                  <a:srgbClr val="FFFFFF"/>
                </a:solidFill>
                <a:latin typeface="Times"/>
                <a:ea typeface="Times"/>
                <a:cs typeface="Times"/>
                <a:sym typeface="Times"/>
              </a:defRPr>
            </a:pPr>
            <a:r>
              <a:rPr sz="1687" b="1" dirty="0"/>
              <a:t>DATE: </a:t>
            </a:r>
            <a:r>
              <a:rPr lang="en-US" sz="1687" b="1" dirty="0"/>
              <a:t>07</a:t>
            </a:r>
            <a:r>
              <a:rPr lang="en-US" sz="1687" b="1" baseline="30000" dirty="0"/>
              <a:t>th</a:t>
            </a:r>
            <a:r>
              <a:rPr lang="en-US" sz="1687" b="1" dirty="0"/>
              <a:t> September 2018</a:t>
            </a:r>
            <a:r>
              <a:rPr sz="1687" b="1" dirty="0"/>
              <a:t> | </a:t>
            </a:r>
            <a:r>
              <a:rPr lang="en-US" sz="1687" b="1" dirty="0"/>
              <a:t>MAYOR HALL,</a:t>
            </a:r>
          </a:p>
          <a:p>
            <a:pPr algn="ctr" defTabSz="321457">
              <a:lnSpc>
                <a:spcPts val="3164"/>
              </a:lnSpc>
              <a:defRPr sz="2600">
                <a:solidFill>
                  <a:srgbClr val="FFFFFF"/>
                </a:solidFill>
                <a:latin typeface="Times"/>
                <a:ea typeface="Times"/>
                <a:cs typeface="Times"/>
                <a:sym typeface="Times"/>
              </a:defRPr>
            </a:pPr>
            <a:r>
              <a:rPr sz="1687" b="1" dirty="0"/>
              <a:t> </a:t>
            </a:r>
            <a:r>
              <a:rPr lang="en-IN" sz="1687" b="1" dirty="0"/>
              <a:t>3037 – CD </a:t>
            </a:r>
            <a:r>
              <a:rPr lang="en-IN" sz="1687" b="1" dirty="0" err="1"/>
              <a:t>Barfiwala</a:t>
            </a:r>
            <a:r>
              <a:rPr lang="en-IN" sz="1687" b="1" dirty="0"/>
              <a:t> Road, </a:t>
            </a:r>
            <a:r>
              <a:rPr lang="en-IN" sz="1687" b="1" dirty="0" err="1"/>
              <a:t>Juhu</a:t>
            </a:r>
            <a:r>
              <a:rPr lang="en-IN" sz="1687" b="1" dirty="0"/>
              <a:t> lane- </a:t>
            </a:r>
            <a:r>
              <a:rPr lang="en-IN" sz="1687" b="1" dirty="0" err="1"/>
              <a:t>Yadav</a:t>
            </a:r>
            <a:r>
              <a:rPr lang="en-IN" sz="1687" b="1" dirty="0"/>
              <a:t> Nagar, </a:t>
            </a:r>
            <a:r>
              <a:rPr lang="en-IN" sz="1687" b="1" dirty="0" err="1"/>
              <a:t>Andheri</a:t>
            </a:r>
            <a:r>
              <a:rPr lang="en-IN" sz="1687" b="1" dirty="0"/>
              <a:t> - West, Mumbai – 400058</a:t>
            </a:r>
          </a:p>
          <a:p>
            <a:pPr algn="ctr" defTabSz="321457">
              <a:lnSpc>
                <a:spcPts val="3164"/>
              </a:lnSpc>
              <a:defRPr sz="2600">
                <a:solidFill>
                  <a:srgbClr val="FFFFFF"/>
                </a:solidFill>
                <a:latin typeface="Times"/>
                <a:ea typeface="Times"/>
                <a:cs typeface="Times"/>
                <a:sym typeface="Times"/>
              </a:defRPr>
            </a:pPr>
            <a:endParaRPr lang="en-US" sz="1687" dirty="0"/>
          </a:p>
        </p:txBody>
      </p:sp>
      <p:sp>
        <p:nvSpPr>
          <p:cNvPr id="169" name="Time: 6:00 PM onwards followed by Cocktail &amp; Dinner"/>
          <p:cNvSpPr txBox="1"/>
          <p:nvPr/>
        </p:nvSpPr>
        <p:spPr>
          <a:xfrm>
            <a:off x="3888379" y="6252015"/>
            <a:ext cx="3932423" cy="5033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lgn="ctr" defTabSz="457200">
              <a:lnSpc>
                <a:spcPts val="4000"/>
              </a:lnSpc>
              <a:spcBef>
                <a:spcPts val="0"/>
              </a:spcBef>
              <a:defRPr sz="2200">
                <a:solidFill>
                  <a:srgbClr val="FFFFFF"/>
                </a:solidFill>
                <a:latin typeface="Times"/>
                <a:ea typeface="Times"/>
                <a:cs typeface="Times"/>
                <a:sym typeface="Times"/>
              </a:defRPr>
            </a:lvl1pPr>
          </a:lstStyle>
          <a:p>
            <a:r>
              <a:rPr sz="1547" b="1" dirty="0"/>
              <a:t>Time: </a:t>
            </a:r>
            <a:r>
              <a:rPr lang="en-IN" sz="1547" b="1" dirty="0"/>
              <a:t>4:30 to 7:30pm </a:t>
            </a:r>
            <a:r>
              <a:rPr sz="1547" b="1" dirty="0"/>
              <a:t>followed by </a:t>
            </a:r>
            <a:r>
              <a:rPr lang="en-IN" sz="1547" b="1" dirty="0" smtClean="0"/>
              <a:t>“High Tea</a:t>
            </a:r>
            <a:r>
              <a:rPr lang="en-IN" sz="1547" b="1" dirty="0"/>
              <a:t>”</a:t>
            </a:r>
            <a:endParaRPr sz="1547" b="1" dirty="0"/>
          </a:p>
        </p:txBody>
      </p:sp>
    </p:spTree>
    <p:extLst>
      <p:ext uri="{BB962C8B-B14F-4D97-AF65-F5344CB8AC3E}">
        <p14:creationId xmlns:p14="http://schemas.microsoft.com/office/powerpoint/2010/main" val="8931455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463"/>
            <a:ext cx="12192000" cy="872691"/>
          </a:xfrm>
          <a:solidFill>
            <a:schemeClr val="accent4">
              <a:lumMod val="60000"/>
              <a:lumOff val="40000"/>
            </a:schemeClr>
          </a:solidFill>
        </p:spPr>
        <p:txBody>
          <a:bodyPr>
            <a:normAutofit fontScale="90000"/>
          </a:bodyPr>
          <a:lstStyle/>
          <a:p>
            <a:r>
              <a:rPr lang="en-US" b="1" u="sng" dirty="0" smtClean="0">
                <a:solidFill>
                  <a:schemeClr val="bg1"/>
                </a:solidFill>
              </a:rPr>
              <a:t>ABOUT REALTY QUARTER:</a:t>
            </a:r>
            <a:endParaRPr lang="en-IN" dirty="0">
              <a:solidFill>
                <a:schemeClr val="bg1"/>
              </a:solidFill>
            </a:endParaRPr>
          </a:p>
        </p:txBody>
      </p:sp>
      <p:sp>
        <p:nvSpPr>
          <p:cNvPr id="3" name="Subtitle 2"/>
          <p:cNvSpPr>
            <a:spLocks noGrp="1"/>
          </p:cNvSpPr>
          <p:nvPr>
            <p:ph type="subTitle" idx="1"/>
          </p:nvPr>
        </p:nvSpPr>
        <p:spPr>
          <a:xfrm>
            <a:off x="870857" y="1359571"/>
            <a:ext cx="11040405" cy="4923262"/>
          </a:xfrm>
        </p:spPr>
        <p:txBody>
          <a:bodyPr>
            <a:normAutofit fontScale="92500" lnSpcReduction="10000"/>
          </a:bodyPr>
          <a:lstStyle/>
          <a:p>
            <a:pPr algn="just"/>
            <a:r>
              <a:rPr lang="en-US" dirty="0" smtClean="0">
                <a:latin typeface="Gill Sans MT" panose="020B0502020104020203" pitchFamily="34" charset="0"/>
                <a:cs typeface="Times" panose="02020603050405020304" pitchFamily="18" charset="0"/>
              </a:rPr>
              <a:t>Realty </a:t>
            </a:r>
            <a:r>
              <a:rPr lang="en-US" dirty="0">
                <a:latin typeface="Gill Sans MT" panose="020B0502020104020203" pitchFamily="34" charset="0"/>
                <a:cs typeface="Times" panose="02020603050405020304" pitchFamily="18" charset="0"/>
              </a:rPr>
              <a:t>Quarter is a premier quarterly magazine with a prime focus to explore the Real Estate </a:t>
            </a:r>
            <a:r>
              <a:rPr lang="en-US" dirty="0" smtClean="0">
                <a:latin typeface="Gill Sans MT" panose="020B0502020104020203" pitchFamily="34" charset="0"/>
                <a:cs typeface="Times" panose="02020603050405020304" pitchFamily="18" charset="0"/>
              </a:rPr>
              <a:t>Sector, Construction </a:t>
            </a:r>
            <a:r>
              <a:rPr lang="en-US" dirty="0">
                <a:latin typeface="Gill Sans MT" panose="020B0502020104020203" pitchFamily="34" charset="0"/>
                <a:cs typeface="Times" panose="02020603050405020304" pitchFamily="18" charset="0"/>
              </a:rPr>
              <a:t>Material Industry, </a:t>
            </a:r>
            <a:r>
              <a:rPr lang="en-US" dirty="0" smtClean="0">
                <a:latin typeface="Gill Sans MT" panose="020B0502020104020203" pitchFamily="34" charset="0"/>
                <a:cs typeface="Times" panose="02020603050405020304" pitchFamily="18" charset="0"/>
              </a:rPr>
              <a:t> Advertising </a:t>
            </a:r>
            <a:r>
              <a:rPr lang="en-US" dirty="0">
                <a:latin typeface="Gill Sans MT" panose="020B0502020104020203" pitchFamily="34" charset="0"/>
                <a:cs typeface="Times" panose="02020603050405020304" pitchFamily="18" charset="0"/>
              </a:rPr>
              <a:t>and Marketing Verticals in India &amp; International.  </a:t>
            </a:r>
            <a:endParaRPr lang="en-US" dirty="0" smtClean="0">
              <a:latin typeface="Gill Sans MT" panose="020B0502020104020203" pitchFamily="34" charset="0"/>
              <a:cs typeface="Times" panose="02020603050405020304" pitchFamily="18" charset="0"/>
            </a:endParaRPr>
          </a:p>
          <a:p>
            <a:pPr algn="l"/>
            <a:r>
              <a:rPr lang="en-US" dirty="0" smtClean="0">
                <a:latin typeface="Gill Sans MT" panose="020B0502020104020203" pitchFamily="34" charset="0"/>
                <a:cs typeface="Times" panose="02020603050405020304" pitchFamily="18" charset="0"/>
              </a:rPr>
              <a:t>Realty </a:t>
            </a:r>
            <a:r>
              <a:rPr lang="en-US" dirty="0">
                <a:latin typeface="Gill Sans MT" panose="020B0502020104020203" pitchFamily="34" charset="0"/>
                <a:cs typeface="Times" panose="02020603050405020304" pitchFamily="18" charset="0"/>
              </a:rPr>
              <a:t>Quarter is one of the most read digital Real Estate portal that syndicates </a:t>
            </a:r>
            <a:r>
              <a:rPr lang="en-US" dirty="0" smtClean="0">
                <a:latin typeface="Gill Sans MT" panose="020B0502020104020203" pitchFamily="34" charset="0"/>
                <a:cs typeface="Times" panose="02020603050405020304" pitchFamily="18" charset="0"/>
              </a:rPr>
              <a:t>information on:</a:t>
            </a: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Real </a:t>
            </a:r>
            <a:r>
              <a:rPr lang="en-US" dirty="0">
                <a:latin typeface="Gill Sans MT" panose="020B0502020104020203" pitchFamily="34" charset="0"/>
                <a:cs typeface="Times" panose="02020603050405020304" pitchFamily="18" charset="0"/>
              </a:rPr>
              <a:t>Estate News</a:t>
            </a:r>
            <a:r>
              <a:rPr lang="en-US" dirty="0" smtClean="0">
                <a:latin typeface="Gill Sans MT" panose="020B0502020104020203" pitchFamily="34" charset="0"/>
                <a:cs typeface="Times" panose="02020603050405020304" pitchFamily="18" charset="0"/>
              </a:rPr>
              <a:t>,</a:t>
            </a: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Investments </a:t>
            </a:r>
            <a:r>
              <a:rPr lang="en-US" dirty="0">
                <a:latin typeface="Gill Sans MT" panose="020B0502020104020203" pitchFamily="34" charset="0"/>
                <a:cs typeface="Times" panose="02020603050405020304" pitchFamily="18" charset="0"/>
              </a:rPr>
              <a:t>Trends</a:t>
            </a:r>
            <a:r>
              <a:rPr lang="en-US" dirty="0" smtClean="0">
                <a:latin typeface="Gill Sans MT" panose="020B0502020104020203" pitchFamily="34" charset="0"/>
                <a:cs typeface="Times" panose="02020603050405020304" pitchFamily="18" charset="0"/>
              </a:rPr>
              <a:t>,</a:t>
            </a: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Property </a:t>
            </a:r>
            <a:r>
              <a:rPr lang="en-US" dirty="0">
                <a:latin typeface="Gill Sans MT" panose="020B0502020104020203" pitchFamily="34" charset="0"/>
                <a:cs typeface="Times" panose="02020603050405020304" pitchFamily="18" charset="0"/>
              </a:rPr>
              <a:t>Updates,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Research </a:t>
            </a:r>
            <a:r>
              <a:rPr lang="en-US" dirty="0">
                <a:latin typeface="Gill Sans MT" panose="020B0502020104020203" pitchFamily="34" charset="0"/>
                <a:cs typeface="Times" panose="02020603050405020304" pitchFamily="18" charset="0"/>
              </a:rPr>
              <a:t>&amp; Surveys,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Government </a:t>
            </a:r>
            <a:r>
              <a:rPr lang="en-US" dirty="0">
                <a:latin typeface="Gill Sans MT" panose="020B0502020104020203" pitchFamily="34" charset="0"/>
                <a:cs typeface="Times" panose="02020603050405020304" pitchFamily="18" charset="0"/>
              </a:rPr>
              <a:t>Policies,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Architects </a:t>
            </a:r>
            <a:r>
              <a:rPr lang="en-US" dirty="0">
                <a:latin typeface="Gill Sans MT" panose="020B0502020104020203" pitchFamily="34" charset="0"/>
                <a:cs typeface="Times" panose="02020603050405020304" pitchFamily="18" charset="0"/>
              </a:rPr>
              <a:t>&amp; Engineers,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Interior </a:t>
            </a:r>
            <a:r>
              <a:rPr lang="en-US" dirty="0">
                <a:latin typeface="Gill Sans MT" panose="020B0502020104020203" pitchFamily="34" charset="0"/>
                <a:cs typeface="Times" panose="02020603050405020304" pitchFamily="18" charset="0"/>
              </a:rPr>
              <a:t>Designers,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Lifestyle</a:t>
            </a:r>
            <a:r>
              <a:rPr lang="en-US" dirty="0">
                <a:latin typeface="Gill Sans MT" panose="020B0502020104020203" pitchFamily="34" charset="0"/>
                <a:cs typeface="Times" panose="02020603050405020304" pitchFamily="18" charset="0"/>
              </a:rPr>
              <a:t>,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Hospitality </a:t>
            </a:r>
            <a:r>
              <a:rPr lang="en-US" dirty="0">
                <a:latin typeface="Gill Sans MT" panose="020B0502020104020203" pitchFamily="34" charset="0"/>
                <a:cs typeface="Times" panose="02020603050405020304" pitchFamily="18" charset="0"/>
              </a:rPr>
              <a:t>and Home Improvements.</a:t>
            </a:r>
            <a:endParaRPr lang="en-IN" dirty="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endParaRPr lang="en-IN" dirty="0">
              <a:latin typeface="Gill Sans MT" panose="020B0502020104020203" pitchFamily="34" charset="0"/>
            </a:endParaRPr>
          </a:p>
        </p:txBody>
      </p:sp>
      <p:sp>
        <p:nvSpPr>
          <p:cNvPr id="4" name="Title 1"/>
          <p:cNvSpPr txBox="1">
            <a:spLocks/>
          </p:cNvSpPr>
          <p:nvPr/>
        </p:nvSpPr>
        <p:spPr>
          <a:xfrm>
            <a:off x="0" y="6431476"/>
            <a:ext cx="12192000"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Tree>
    <p:extLst>
      <p:ext uri="{BB962C8B-B14F-4D97-AF65-F5344CB8AC3E}">
        <p14:creationId xmlns:p14="http://schemas.microsoft.com/office/powerpoint/2010/main" val="3411447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463"/>
            <a:ext cx="12192000" cy="872691"/>
          </a:xfrm>
          <a:solidFill>
            <a:schemeClr val="accent4">
              <a:lumMod val="60000"/>
              <a:lumOff val="40000"/>
            </a:schemeClr>
          </a:solidFill>
        </p:spPr>
        <p:txBody>
          <a:bodyPr>
            <a:normAutofit fontScale="90000"/>
          </a:bodyPr>
          <a:lstStyle/>
          <a:p>
            <a:r>
              <a:rPr lang="en-US" b="1" u="sng" dirty="0" smtClean="0">
                <a:solidFill>
                  <a:schemeClr val="bg1"/>
                </a:solidFill>
              </a:rPr>
              <a:t>WHAT IS ALL ABOUT EVENT?</a:t>
            </a:r>
            <a:endParaRPr lang="en-IN" dirty="0">
              <a:solidFill>
                <a:schemeClr val="bg1"/>
              </a:solidFill>
            </a:endParaRPr>
          </a:p>
        </p:txBody>
      </p:sp>
      <p:sp>
        <p:nvSpPr>
          <p:cNvPr id="3" name="Subtitle 2"/>
          <p:cNvSpPr>
            <a:spLocks noGrp="1"/>
          </p:cNvSpPr>
          <p:nvPr>
            <p:ph type="subTitle" idx="1"/>
          </p:nvPr>
        </p:nvSpPr>
        <p:spPr>
          <a:xfrm>
            <a:off x="372588" y="1582873"/>
            <a:ext cx="11446823" cy="4271659"/>
          </a:xfrm>
        </p:spPr>
        <p:txBody>
          <a:bodyPr>
            <a:normAutofit/>
          </a:bodyPr>
          <a:lstStyle/>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REALTY QUARTER is organizing conference </a:t>
            </a:r>
            <a:r>
              <a:rPr lang="en-US" dirty="0">
                <a:latin typeface="Gill Sans MT" panose="020B0502020104020203" pitchFamily="34" charset="0"/>
                <a:cs typeface="Times" panose="02020603050405020304" pitchFamily="18" charset="0"/>
              </a:rPr>
              <a:t>on “RERA and GST” on Real Estate &amp; Construction Industry to understand the effects of the implicated tax.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GST </a:t>
            </a:r>
            <a:r>
              <a:rPr lang="en-US" dirty="0">
                <a:latin typeface="Gill Sans MT" panose="020B0502020104020203" pitchFamily="34" charset="0"/>
                <a:cs typeface="Times" panose="02020603050405020304" pitchFamily="18" charset="0"/>
              </a:rPr>
              <a:t>is implied by the government to get a uniform tax all over the country but it is creating great havoc in people</a:t>
            </a:r>
            <a:r>
              <a:rPr lang="en-US" dirty="0" smtClean="0">
                <a:latin typeface="Gill Sans MT" panose="020B0502020104020203" pitchFamily="34" charset="0"/>
                <a:cs typeface="Times" panose="02020603050405020304" pitchFamily="18" charset="0"/>
              </a:rPr>
              <a:t>.</a:t>
            </a:r>
          </a:p>
          <a:p>
            <a:pPr marL="342900" indent="-342900" algn="l">
              <a:buFont typeface="Arial" panose="020B0604020202020204" pitchFamily="34" charset="0"/>
              <a:buChar char="•"/>
            </a:pPr>
            <a:r>
              <a:rPr lang="en-US" dirty="0">
                <a:latin typeface="Gill Sans MT" panose="020B0502020104020203" pitchFamily="34" charset="0"/>
                <a:cs typeface="Times" panose="02020603050405020304" pitchFamily="18" charset="0"/>
              </a:rPr>
              <a:t>I</a:t>
            </a:r>
            <a:r>
              <a:rPr lang="en-US" dirty="0" smtClean="0">
                <a:latin typeface="Gill Sans MT" panose="020B0502020104020203" pitchFamily="34" charset="0"/>
                <a:cs typeface="Times" panose="02020603050405020304" pitchFamily="18" charset="0"/>
              </a:rPr>
              <a:t>t </a:t>
            </a:r>
            <a:r>
              <a:rPr lang="en-US" dirty="0">
                <a:latin typeface="Gill Sans MT" panose="020B0502020104020203" pitchFamily="34" charset="0"/>
                <a:cs typeface="Times" panose="02020603050405020304" pitchFamily="18" charset="0"/>
              </a:rPr>
              <a:t>is vital to understand to the major concern on each business and affects our very own industry. Goods and Services Tax (GST) is already live in the country.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Now here we </a:t>
            </a:r>
            <a:r>
              <a:rPr lang="en-US" dirty="0">
                <a:latin typeface="Gill Sans MT" panose="020B0502020104020203" pitchFamily="34" charset="0"/>
                <a:cs typeface="Times" panose="02020603050405020304" pitchFamily="18" charset="0"/>
              </a:rPr>
              <a:t>have a clear transparent mechanism of knowing what cost you’ll be incurring on a property and you can negotiate on that. </a:t>
            </a:r>
            <a:endParaRPr lang="en-US" dirty="0" smtClean="0">
              <a:latin typeface="Gill Sans MT" panose="020B0502020104020203" pitchFamily="34" charset="0"/>
              <a:cs typeface="Times" panose="02020603050405020304" pitchFamily="18" charset="0"/>
            </a:endParaRPr>
          </a:p>
          <a:p>
            <a:pPr marL="342900" indent="-342900" algn="l">
              <a:buFont typeface="Arial" panose="020B0604020202020204" pitchFamily="34" charset="0"/>
              <a:buChar char="•"/>
            </a:pPr>
            <a:r>
              <a:rPr lang="en-US" dirty="0" smtClean="0">
                <a:latin typeface="Gill Sans MT" panose="020B0502020104020203" pitchFamily="34" charset="0"/>
                <a:cs typeface="Times" panose="02020603050405020304" pitchFamily="18" charset="0"/>
              </a:rPr>
              <a:t>Overall</a:t>
            </a:r>
            <a:r>
              <a:rPr lang="en-US" dirty="0">
                <a:latin typeface="Gill Sans MT" panose="020B0502020104020203" pitchFamily="34" charset="0"/>
                <a:cs typeface="Times" panose="02020603050405020304" pitchFamily="18" charset="0"/>
              </a:rPr>
              <a:t>, this is a very good time because RERA is being implemented in multiple states and GST is also here. So, you have no confusion going forward.</a:t>
            </a:r>
            <a:endParaRPr lang="en-IN" dirty="0">
              <a:latin typeface="Gill Sans MT" panose="020B0502020104020203" pitchFamily="34" charset="0"/>
              <a:cs typeface="Times" panose="02020603050405020304" pitchFamily="18" charset="0"/>
            </a:endParaRPr>
          </a:p>
          <a:p>
            <a:pPr algn="l"/>
            <a:endParaRPr lang="en-IN" dirty="0">
              <a:latin typeface="Gill Sans MT" panose="020B0502020104020203" pitchFamily="34" charset="0"/>
            </a:endParaRPr>
          </a:p>
        </p:txBody>
      </p:sp>
      <p:sp>
        <p:nvSpPr>
          <p:cNvPr id="4" name="Title 1"/>
          <p:cNvSpPr txBox="1">
            <a:spLocks/>
          </p:cNvSpPr>
          <p:nvPr/>
        </p:nvSpPr>
        <p:spPr>
          <a:xfrm>
            <a:off x="0" y="6431476"/>
            <a:ext cx="12192000"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Tree>
    <p:extLst>
      <p:ext uri="{BB962C8B-B14F-4D97-AF65-F5344CB8AC3E}">
        <p14:creationId xmlns:p14="http://schemas.microsoft.com/office/powerpoint/2010/main" val="64258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463"/>
            <a:ext cx="12192000" cy="872691"/>
          </a:xfrm>
          <a:solidFill>
            <a:schemeClr val="accent4">
              <a:lumMod val="60000"/>
              <a:lumOff val="40000"/>
            </a:schemeClr>
          </a:solidFill>
        </p:spPr>
        <p:txBody>
          <a:bodyPr>
            <a:normAutofit fontScale="90000"/>
          </a:bodyPr>
          <a:lstStyle/>
          <a:p>
            <a:r>
              <a:rPr lang="en-US" b="1" u="sng" dirty="0" smtClean="0">
                <a:solidFill>
                  <a:schemeClr val="bg1"/>
                </a:solidFill>
              </a:rPr>
              <a:t>RERA SPEAKERS:</a:t>
            </a:r>
            <a:endParaRPr lang="en-IN" dirty="0">
              <a:solidFill>
                <a:schemeClr val="bg1"/>
              </a:solidFill>
            </a:endParaRPr>
          </a:p>
        </p:txBody>
      </p:sp>
      <p:sp>
        <p:nvSpPr>
          <p:cNvPr id="3" name="Subtitle 2"/>
          <p:cNvSpPr>
            <a:spLocks noGrp="1"/>
          </p:cNvSpPr>
          <p:nvPr>
            <p:ph type="subTitle" idx="1"/>
          </p:nvPr>
        </p:nvSpPr>
        <p:spPr>
          <a:xfrm>
            <a:off x="469235" y="1448793"/>
            <a:ext cx="11169993" cy="4773880"/>
          </a:xfrm>
        </p:spPr>
        <p:txBody>
          <a:bodyPr>
            <a:normAutofit fontScale="92500" lnSpcReduction="10000"/>
          </a:bodyPr>
          <a:lstStyle/>
          <a:p>
            <a:pPr algn="just" fontAlgn="base"/>
            <a:r>
              <a:rPr lang="en-US" b="1" u="sng" dirty="0">
                <a:solidFill>
                  <a:srgbClr val="FFFF00"/>
                </a:solidFill>
                <a:latin typeface="Gill Sans MT" panose="020B0502020104020203" pitchFamily="34" charset="0"/>
                <a:cs typeface="Times" panose="02020603050405020304" pitchFamily="18" charset="0"/>
              </a:rPr>
              <a:t>CA </a:t>
            </a:r>
            <a:r>
              <a:rPr lang="en-US" b="1" u="sng" dirty="0" smtClean="0">
                <a:solidFill>
                  <a:srgbClr val="FFFF00"/>
                </a:solidFill>
                <a:latin typeface="Gill Sans MT" panose="020B0502020104020203" pitchFamily="34" charset="0"/>
                <a:cs typeface="Times" panose="02020603050405020304" pitchFamily="18" charset="0"/>
              </a:rPr>
              <a:t>RAMESH PRABHU</a:t>
            </a:r>
            <a:r>
              <a:rPr lang="en-US" dirty="0" smtClean="0">
                <a:latin typeface="Gill Sans MT" panose="020B0502020104020203" pitchFamily="34" charset="0"/>
                <a:cs typeface="Times" panose="02020603050405020304" pitchFamily="18" charset="0"/>
              </a:rPr>
              <a:t> </a:t>
            </a:r>
            <a:r>
              <a:rPr lang="en-US" dirty="0">
                <a:latin typeface="Gill Sans MT" panose="020B0502020104020203" pitchFamily="34" charset="0"/>
                <a:cs typeface="Times" panose="02020603050405020304" pitchFamily="18" charset="0"/>
              </a:rPr>
              <a:t>: </a:t>
            </a:r>
            <a:r>
              <a:rPr lang="en-US" sz="1800" dirty="0">
                <a:latin typeface="Gill Sans MT" pitchFamily="34" charset="0"/>
              </a:rPr>
              <a:t>B. Com. F.C.A., CISA (</a:t>
            </a:r>
            <a:r>
              <a:rPr lang="en-US" sz="1800" dirty="0" smtClean="0">
                <a:latin typeface="Gill Sans MT" pitchFamily="34" charset="0"/>
              </a:rPr>
              <a:t>USA) CA</a:t>
            </a:r>
            <a:r>
              <a:rPr lang="en-US" sz="1800" dirty="0">
                <a:latin typeface="Gill Sans MT" pitchFamily="34" charset="0"/>
              </a:rPr>
              <a:t>. Ramesh S. </a:t>
            </a:r>
            <a:r>
              <a:rPr lang="en-US" sz="1800" dirty="0" err="1">
                <a:latin typeface="Gill Sans MT" pitchFamily="34" charset="0"/>
              </a:rPr>
              <a:t>Prabhu</a:t>
            </a:r>
            <a:r>
              <a:rPr lang="en-US" sz="1800" dirty="0">
                <a:latin typeface="Gill Sans MT" pitchFamily="34" charset="0"/>
              </a:rPr>
              <a:t> is Mumbai-based Chartered Accountant with CISA (USA). CA Ramesh </a:t>
            </a:r>
            <a:r>
              <a:rPr lang="en-US" sz="1800" dirty="0" err="1">
                <a:latin typeface="Gill Sans MT" pitchFamily="34" charset="0"/>
              </a:rPr>
              <a:t>Prabhu</a:t>
            </a:r>
            <a:r>
              <a:rPr lang="en-US" sz="1800" dirty="0">
                <a:latin typeface="Gill Sans MT" pitchFamily="34" charset="0"/>
              </a:rPr>
              <a:t> has practical in-depth knowledge of the Cooperative Housing sector, and is the author of 45 books on issues like Conveyance, transfer of flats, parking, collection of dues from members, and service tax for housing societies. He also Edits MSWA’S Housing Societies Review having circulation of 35,000 copies.</a:t>
            </a:r>
          </a:p>
          <a:p>
            <a:pPr algn="just"/>
            <a:r>
              <a:rPr lang="en-US" b="1" u="sng" dirty="0" smtClean="0">
                <a:solidFill>
                  <a:srgbClr val="FFFF00"/>
                </a:solidFill>
                <a:latin typeface="Gill Sans MT" panose="020B0502020104020203" pitchFamily="34" charset="0"/>
                <a:cs typeface="Times" panose="02020603050405020304" pitchFamily="18" charset="0"/>
              </a:rPr>
              <a:t>CA ASHWIN SHAH</a:t>
            </a:r>
            <a:r>
              <a:rPr lang="en-US" dirty="0" smtClean="0">
                <a:latin typeface="Gill Sans MT" panose="020B0502020104020203" pitchFamily="34" charset="0"/>
                <a:cs typeface="Times" panose="02020603050405020304" pitchFamily="18" charset="0"/>
              </a:rPr>
              <a:t> </a:t>
            </a:r>
            <a:r>
              <a:rPr lang="en-US" sz="1800" dirty="0" smtClean="0">
                <a:latin typeface="Gill Sans MT" panose="020B0502020104020203" pitchFamily="34" charset="0"/>
                <a:cs typeface="Times" panose="02020603050405020304" pitchFamily="18" charset="0"/>
              </a:rPr>
              <a:t>: He is Graduate from Mumbai University in 1986, has done Chartered Accountancy in 1987. He Possess rich and varied experience of three decades in the areas of Advisory and Litigation with Specialization in Real Estate Industry. He has Written numerous articles of Professional interest. He has delivered more than 25 knowledge lecture at Various Forums at Mumbai, Ahmedabad, GOA, Ratnagiri and Varanasi.</a:t>
            </a:r>
          </a:p>
          <a:p>
            <a:pPr algn="just"/>
            <a:r>
              <a:rPr lang="en-US" b="1" u="sng" dirty="0" smtClean="0">
                <a:solidFill>
                  <a:srgbClr val="FFFF00"/>
                </a:solidFill>
                <a:latin typeface="Gill Sans MT" panose="020B0502020104020203" pitchFamily="34" charset="0"/>
                <a:cs typeface="Times" panose="02020603050405020304" pitchFamily="18" charset="0"/>
              </a:rPr>
              <a:t>SULAIMAN BHIMANI</a:t>
            </a:r>
            <a:r>
              <a:rPr lang="en-US" sz="1800" dirty="0" smtClean="0">
                <a:latin typeface="Gill Sans MT" panose="020B0502020104020203" pitchFamily="34" charset="0"/>
                <a:cs typeface="Times" panose="02020603050405020304" pitchFamily="18" charset="0"/>
              </a:rPr>
              <a:t> : </a:t>
            </a:r>
            <a:r>
              <a:rPr lang="en-US" sz="1800" dirty="0" err="1" smtClean="0">
                <a:latin typeface="Gill Sans MT" pitchFamily="34" charset="0"/>
                <a:cs typeface="Times" panose="02020603050405020304" pitchFamily="18" charset="0"/>
              </a:rPr>
              <a:t>Sulaiman</a:t>
            </a:r>
            <a:r>
              <a:rPr lang="en-US" sz="1800" dirty="0" smtClean="0">
                <a:latin typeface="Gill Sans MT" panose="020B0502020104020203" pitchFamily="34" charset="0"/>
                <a:cs typeface="Times" panose="02020603050405020304" pitchFamily="18" charset="0"/>
              </a:rPr>
              <a:t> </a:t>
            </a:r>
            <a:r>
              <a:rPr lang="en-US" sz="1800" dirty="0" err="1" smtClean="0">
                <a:latin typeface="Gill Sans MT" pitchFamily="34" charset="0"/>
              </a:rPr>
              <a:t>Bhimani</a:t>
            </a:r>
            <a:r>
              <a:rPr lang="en-US" sz="1800" dirty="0" smtClean="0">
                <a:latin typeface="Gill Sans MT" pitchFamily="34" charset="0"/>
              </a:rPr>
              <a:t> </a:t>
            </a:r>
            <a:r>
              <a:rPr lang="en-US" sz="1800" dirty="0">
                <a:latin typeface="Gill Sans MT" pitchFamily="34" charset="0"/>
              </a:rPr>
              <a:t>is the President and Founder of NGO called the Citizens Justice Forum (</a:t>
            </a:r>
            <a:r>
              <a:rPr lang="en-US" sz="1800" dirty="0" err="1">
                <a:latin typeface="Gill Sans MT" pitchFamily="34" charset="0"/>
              </a:rPr>
              <a:t>Reg</a:t>
            </a:r>
            <a:r>
              <a:rPr lang="en-US" sz="1800" dirty="0">
                <a:latin typeface="Gill Sans MT" pitchFamily="34" charset="0"/>
              </a:rPr>
              <a:t> No. E-28689 Mumbai) Our NGO is primarily functioning to address, resolve and put to rest the grievances of masses at large particularly those sections of society who are underprivileged, ignorant and unaware about their legal rights given to them by the Indian Constitution and are being exploited legal system. In short, we aim to assist those who seek justice, achieve their rights given to them by law. Once such issue is brought to our notice by aggrieved citizens, we after a thorough study of the issue we represent the suppressed, aggrieved and neglected citizens. By taking up their issues with higher authorities and put the issues in Public domain through social media posting on blogs, tweet them or publish in Main Media as the case may be. Keeping in mind at all times the benefit and up-</a:t>
            </a:r>
            <a:r>
              <a:rPr lang="en-US" sz="1800" dirty="0" err="1">
                <a:latin typeface="Gill Sans MT" pitchFamily="34" charset="0"/>
              </a:rPr>
              <a:t>liftment</a:t>
            </a:r>
            <a:r>
              <a:rPr lang="en-US" sz="1800" dirty="0">
                <a:latin typeface="Gill Sans MT" pitchFamily="34" charset="0"/>
              </a:rPr>
              <a:t> of the aggrieved citizens, the gross injustice done to the citizen of India who ought to be protected by the hands of law and hence we take this initiative to address their issues</a:t>
            </a:r>
            <a:r>
              <a:rPr lang="en-US" sz="1800" dirty="0" smtClean="0">
                <a:latin typeface="Gill Sans MT" pitchFamily="34" charset="0"/>
              </a:rPr>
              <a:t>.</a:t>
            </a:r>
            <a:r>
              <a:rPr lang="en-US" sz="1800" dirty="0">
                <a:latin typeface="Gill Sans MT" pitchFamily="34" charset="0"/>
              </a:rPr>
              <a:t/>
            </a:r>
            <a:br>
              <a:rPr lang="en-US" sz="1800" dirty="0">
                <a:latin typeface="Gill Sans MT" pitchFamily="34" charset="0"/>
              </a:rPr>
            </a:br>
            <a:r>
              <a:rPr lang="en-US" sz="1800" dirty="0" err="1" smtClean="0">
                <a:latin typeface="Gill Sans MT" pitchFamily="34" charset="0"/>
              </a:rPr>
              <a:t>Bhimani</a:t>
            </a:r>
            <a:r>
              <a:rPr lang="en-US" sz="1800" dirty="0" smtClean="0">
                <a:latin typeface="Gill Sans MT" pitchFamily="34" charset="0"/>
              </a:rPr>
              <a:t> </a:t>
            </a:r>
            <a:r>
              <a:rPr lang="en-US" sz="1800" dirty="0">
                <a:latin typeface="Gill Sans MT" pitchFamily="34" charset="0"/>
              </a:rPr>
              <a:t>is Champion and Expert In RERA and Co-operative Society Matters </a:t>
            </a:r>
            <a:r>
              <a:rPr lang="en-US" sz="1800" dirty="0" smtClean="0">
                <a:latin typeface="Gill Sans MT" pitchFamily="34" charset="0"/>
              </a:rPr>
              <a:t>He </a:t>
            </a:r>
            <a:r>
              <a:rPr lang="en-US" sz="1800" dirty="0">
                <a:latin typeface="Gill Sans MT" pitchFamily="34" charset="0"/>
              </a:rPr>
              <a:t>has won many cases in </a:t>
            </a:r>
            <a:r>
              <a:rPr lang="en-US" sz="1800" dirty="0" err="1">
                <a:latin typeface="Gill Sans MT" pitchFamily="34" charset="0"/>
              </a:rPr>
              <a:t>favour</a:t>
            </a:r>
            <a:r>
              <a:rPr lang="en-US" sz="1800" dirty="0">
                <a:latin typeface="Gill Sans MT" pitchFamily="34" charset="0"/>
              </a:rPr>
              <a:t> of Home Buyers  </a:t>
            </a:r>
          </a:p>
          <a:p>
            <a:pPr algn="just"/>
            <a:endParaRPr lang="en-IN" sz="1800" dirty="0">
              <a:latin typeface="Gill Sans MT" panose="020B0502020104020203" pitchFamily="34" charset="0"/>
            </a:endParaRPr>
          </a:p>
        </p:txBody>
      </p:sp>
      <p:sp>
        <p:nvSpPr>
          <p:cNvPr id="4" name="Title 1"/>
          <p:cNvSpPr txBox="1">
            <a:spLocks/>
          </p:cNvSpPr>
          <p:nvPr/>
        </p:nvSpPr>
        <p:spPr>
          <a:xfrm>
            <a:off x="0" y="6431476"/>
            <a:ext cx="12192000"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Tree>
    <p:extLst>
      <p:ext uri="{BB962C8B-B14F-4D97-AF65-F5344CB8AC3E}">
        <p14:creationId xmlns:p14="http://schemas.microsoft.com/office/powerpoint/2010/main" val="843178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463"/>
            <a:ext cx="12192000" cy="872691"/>
          </a:xfrm>
          <a:solidFill>
            <a:schemeClr val="accent4">
              <a:lumMod val="60000"/>
              <a:lumOff val="40000"/>
            </a:schemeClr>
          </a:solidFill>
        </p:spPr>
        <p:txBody>
          <a:bodyPr>
            <a:normAutofit fontScale="90000"/>
          </a:bodyPr>
          <a:lstStyle/>
          <a:p>
            <a:r>
              <a:rPr lang="en-US" b="1" u="sng" dirty="0" smtClean="0">
                <a:solidFill>
                  <a:schemeClr val="bg1"/>
                </a:solidFill>
              </a:rPr>
              <a:t>GST SPEAKERS:</a:t>
            </a:r>
            <a:endParaRPr lang="en-IN" dirty="0">
              <a:solidFill>
                <a:schemeClr val="bg1"/>
              </a:solidFill>
            </a:endParaRPr>
          </a:p>
        </p:txBody>
      </p:sp>
      <p:sp>
        <p:nvSpPr>
          <p:cNvPr id="3" name="Subtitle 2"/>
          <p:cNvSpPr>
            <a:spLocks noGrp="1"/>
          </p:cNvSpPr>
          <p:nvPr>
            <p:ph type="subTitle" idx="1"/>
          </p:nvPr>
        </p:nvSpPr>
        <p:spPr>
          <a:xfrm>
            <a:off x="505327" y="1448792"/>
            <a:ext cx="11514220" cy="4843723"/>
          </a:xfrm>
        </p:spPr>
        <p:txBody>
          <a:bodyPr>
            <a:normAutofit fontScale="92500" lnSpcReduction="10000"/>
          </a:bodyPr>
          <a:lstStyle/>
          <a:p>
            <a:pPr lvl="0" algn="just" fontAlgn="base"/>
            <a:r>
              <a:rPr lang="en-US" sz="2600" b="1" u="sng" dirty="0">
                <a:solidFill>
                  <a:srgbClr val="FFFF00"/>
                </a:solidFill>
                <a:latin typeface="Gill Sans MT" panose="020B0502020104020203" pitchFamily="34" charset="0"/>
                <a:cs typeface="Times" panose="02020603050405020304" pitchFamily="18" charset="0"/>
              </a:rPr>
              <a:t>CA ASHIT SHAH</a:t>
            </a:r>
            <a:r>
              <a:rPr lang="en-US" sz="4000" dirty="0">
                <a:latin typeface="Gill Sans MT" panose="020B0502020104020203" pitchFamily="34" charset="0"/>
                <a:cs typeface="Times" panose="02020603050405020304" pitchFamily="18" charset="0"/>
              </a:rPr>
              <a:t> </a:t>
            </a:r>
            <a:r>
              <a:rPr lang="en-US" dirty="0">
                <a:latin typeface="Gill Sans MT" panose="020B0502020104020203" pitchFamily="34" charset="0"/>
                <a:cs typeface="Times" panose="02020603050405020304" pitchFamily="18" charset="0"/>
              </a:rPr>
              <a:t>: </a:t>
            </a:r>
            <a:r>
              <a:rPr lang="en-US" sz="2000" dirty="0">
                <a:latin typeface="Gill Sans MT" pitchFamily="34" charset="0"/>
                <a:cs typeface="Times" panose="02020603050405020304" pitchFamily="18" charset="0"/>
              </a:rPr>
              <a:t>Mr. </a:t>
            </a:r>
            <a:r>
              <a:rPr lang="en-US" sz="2000" dirty="0" err="1">
                <a:latin typeface="Gill Sans MT" panose="020B0502020104020203" pitchFamily="34" charset="0"/>
                <a:cs typeface="Times" panose="02020603050405020304" pitchFamily="18" charset="0"/>
              </a:rPr>
              <a:t>Ashit</a:t>
            </a:r>
            <a:r>
              <a:rPr lang="en-US" sz="2000" dirty="0">
                <a:latin typeface="Gill Sans MT" panose="020B0502020104020203" pitchFamily="34" charset="0"/>
                <a:cs typeface="Times" panose="02020603050405020304" pitchFamily="18" charset="0"/>
              </a:rPr>
              <a:t> Shah is a Partner of Shah and </a:t>
            </a:r>
            <a:r>
              <a:rPr lang="en-US" sz="2000" dirty="0" err="1">
                <a:latin typeface="Gill Sans MT" panose="020B0502020104020203" pitchFamily="34" charset="0"/>
                <a:cs typeface="Times" panose="02020603050405020304" pitchFamily="18" charset="0"/>
              </a:rPr>
              <a:t>Savla</a:t>
            </a:r>
            <a:r>
              <a:rPr lang="en-US" sz="2000" dirty="0">
                <a:latin typeface="Gill Sans MT" panose="020B0502020104020203" pitchFamily="34" charset="0"/>
                <a:cs typeface="Times" panose="02020603050405020304" pitchFamily="18" charset="0"/>
              </a:rPr>
              <a:t> LLP. He is</a:t>
            </a:r>
            <a:r>
              <a:rPr lang="en-US" sz="2000" dirty="0">
                <a:latin typeface="Gill Sans MT" pitchFamily="34" charset="0"/>
              </a:rPr>
              <a:t> </a:t>
            </a:r>
            <a:r>
              <a:rPr lang="en-US" sz="2000" dirty="0" err="1">
                <a:latin typeface="Gill Sans MT" pitchFamily="34" charset="0"/>
              </a:rPr>
              <a:t>B.Com</a:t>
            </a:r>
            <a:r>
              <a:rPr lang="en-US" sz="2000" dirty="0">
                <a:latin typeface="Gill Sans MT" pitchFamily="34" charset="0"/>
              </a:rPr>
              <a:t>., F.C.A.  DISA (ICAI)</a:t>
            </a:r>
            <a:r>
              <a:rPr lang="en-US" sz="2000" dirty="0">
                <a:latin typeface="Gill Sans MT" panose="020B0502020104020203" pitchFamily="34" charset="0"/>
                <a:cs typeface="Times" panose="02020603050405020304" pitchFamily="18" charset="0"/>
              </a:rPr>
              <a:t> by profession he is a Chartered Accountant and </a:t>
            </a:r>
            <a:r>
              <a:rPr lang="en-US" sz="2000" dirty="0">
                <a:latin typeface="Gill Sans MT" pitchFamily="34" charset="0"/>
              </a:rPr>
              <a:t>Contributing article in the monthly magazine published by Chamber of Tax Consultant (CTC) &amp; All India Federation of Tax Practitioner (AIFTP) and Goods and Service Tax Practitioner’ Association of Maharashtra (GSTPAM) on Service tax and GST. Contributing article in the monthly magazine published by Chamber of Tax Consultant (CTC) &amp; All India Federation of Tax Practitioner (AIFTP) and Goods and Service Tax Practitioner’ Association of Maharashtra (GSTPAM) on Service tax and GST. Also a Visiting faculty at R</a:t>
            </a:r>
            <a:r>
              <a:rPr lang="en-US" dirty="0">
                <a:latin typeface="Gill Sans MT" pitchFamily="34" charset="0"/>
              </a:rPr>
              <a:t>egional Institute of Comptroller &amp; Accounting General of India located at Mumbai. </a:t>
            </a:r>
          </a:p>
          <a:p>
            <a:pPr algn="just"/>
            <a:r>
              <a:rPr lang="en-US" sz="2600" b="1" u="sng" dirty="0">
                <a:solidFill>
                  <a:srgbClr val="FFFF00"/>
                </a:solidFill>
                <a:latin typeface="Gill Sans MT" panose="020B0502020104020203" pitchFamily="34" charset="0"/>
                <a:cs typeface="Times" panose="02020603050405020304" pitchFamily="18" charset="0"/>
              </a:rPr>
              <a:t>CA PATHIK SHAH</a:t>
            </a:r>
            <a:r>
              <a:rPr lang="en-US" sz="4000" dirty="0">
                <a:latin typeface="Gill Sans MT" panose="020B0502020104020203" pitchFamily="34" charset="0"/>
                <a:cs typeface="Times" panose="02020603050405020304" pitchFamily="18" charset="0"/>
              </a:rPr>
              <a:t> : </a:t>
            </a:r>
            <a:r>
              <a:rPr lang="en-US" sz="2000" dirty="0">
                <a:latin typeface="Gill Sans MT" panose="020B0502020104020203" pitchFamily="34" charset="0"/>
                <a:cs typeface="Times" panose="02020603050405020304" pitchFamily="18" charset="0"/>
              </a:rPr>
              <a:t>Mr. </a:t>
            </a:r>
            <a:r>
              <a:rPr lang="en-US" sz="2000" dirty="0" err="1">
                <a:latin typeface="Gill Sans MT" panose="020B0502020104020203" pitchFamily="34" charset="0"/>
                <a:cs typeface="Times" panose="02020603050405020304" pitchFamily="18" charset="0"/>
              </a:rPr>
              <a:t>Pathik</a:t>
            </a:r>
            <a:r>
              <a:rPr lang="en-US" sz="2000" dirty="0">
                <a:latin typeface="Gill Sans MT" panose="020B0502020104020203" pitchFamily="34" charset="0"/>
                <a:cs typeface="Times" panose="02020603050405020304" pitchFamily="18" charset="0"/>
              </a:rPr>
              <a:t> Shah is B. Com,  ACA and LLB, He has written book on Service Tax with Industry Specific and Issues for professionals “Income Tax Law &amp; VAT for Students, Over 7 years of experience in Service Tax and VAT as consultant and Advisor also  delivered many lecture on Service Tax and VAT. </a:t>
            </a:r>
          </a:p>
          <a:p>
            <a:pPr algn="just">
              <a:buClr>
                <a:srgbClr val="6076B4">
                  <a:lumMod val="50000"/>
                </a:srgbClr>
              </a:buClr>
            </a:pPr>
            <a:r>
              <a:rPr lang="en-US" sz="2600" b="1" u="sng" dirty="0">
                <a:solidFill>
                  <a:srgbClr val="FFFF00"/>
                </a:solidFill>
                <a:latin typeface="Gill Sans MT" panose="020B0502020104020203" pitchFamily="34" charset="0"/>
                <a:cs typeface="Times" panose="02020603050405020304" pitchFamily="18" charset="0"/>
              </a:rPr>
              <a:t>CA GIRISH P. JAIN</a:t>
            </a:r>
            <a:r>
              <a:rPr lang="en-US" sz="3200" b="1" dirty="0">
                <a:solidFill>
                  <a:srgbClr val="FFFF00"/>
                </a:solidFill>
                <a:latin typeface="Gill Sans MT" panose="020B0502020104020203" pitchFamily="34" charset="0"/>
                <a:cs typeface="Times" panose="02020603050405020304" pitchFamily="18" charset="0"/>
              </a:rPr>
              <a:t> : </a:t>
            </a:r>
            <a:r>
              <a:rPr lang="en-US" sz="2000" dirty="0">
                <a:latin typeface="Gill Sans MT" pitchFamily="34" charset="0"/>
                <a:ea typeface="Verdana" panose="020B0604030504040204" pitchFamily="34" charset="0"/>
                <a:cs typeface="Verdana" panose="020B0604030504040204" pitchFamily="34" charset="0"/>
              </a:rPr>
              <a:t>GPJC A Company established by C.A. Girish P. Jain with a vision to provide </a:t>
            </a:r>
            <a:r>
              <a:rPr lang="en-US" sz="2000" i="1" dirty="0">
                <a:latin typeface="Gill Sans MT" pitchFamily="34" charset="0"/>
                <a:ea typeface="Verdana" panose="020B0604030504040204" pitchFamily="34" charset="0"/>
                <a:cs typeface="Verdana" panose="020B0604030504040204" pitchFamily="34" charset="0"/>
              </a:rPr>
              <a:t>“</a:t>
            </a:r>
            <a:r>
              <a:rPr lang="en-US" sz="2000" b="1" i="1" dirty="0">
                <a:latin typeface="Gill Sans MT" pitchFamily="34" charset="0"/>
                <a:ea typeface="Verdana" panose="020B0604030504040204" pitchFamily="34" charset="0"/>
                <a:cs typeface="Verdana" panose="020B0604030504040204" pitchFamily="34" charset="0"/>
              </a:rPr>
              <a:t>All Services Under One Roof</a:t>
            </a:r>
            <a:r>
              <a:rPr lang="en-US" sz="2000" i="1" dirty="0">
                <a:latin typeface="Gill Sans MT" pitchFamily="34" charset="0"/>
                <a:ea typeface="Verdana" panose="020B0604030504040204" pitchFamily="34" charset="0"/>
                <a:cs typeface="Verdana" panose="020B0604030504040204" pitchFamily="34" charset="0"/>
              </a:rPr>
              <a:t>”</a:t>
            </a:r>
            <a:r>
              <a:rPr lang="en-US" sz="2000" dirty="0">
                <a:latin typeface="Gill Sans MT" pitchFamily="34" charset="0"/>
                <a:ea typeface="Verdana" panose="020B0604030504040204" pitchFamily="34" charset="0"/>
                <a:cs typeface="Verdana" panose="020B0604030504040204" pitchFamily="34" charset="0"/>
              </a:rPr>
              <a:t> under the flagship of GPJC Group. The GPJC Group is having 16 years of hardcore and committed experience in the areas of Income Tax, Registration of Companies, Consulting Foreign Companies, Insurance Advisory, Amalgamation, Mergers, Mergers, Demergers and other related matters.</a:t>
            </a:r>
          </a:p>
          <a:p>
            <a:pPr algn="just"/>
            <a:endParaRPr lang="en-US" sz="1700" dirty="0">
              <a:latin typeface="Gill Sans MT" panose="020B0502020104020203" pitchFamily="34" charset="0"/>
              <a:cs typeface="Times" panose="02020603050405020304" pitchFamily="18" charset="0"/>
            </a:endParaRPr>
          </a:p>
          <a:p>
            <a:pPr algn="just"/>
            <a:r>
              <a:rPr lang="en-US" sz="1700" dirty="0" smtClean="0">
                <a:latin typeface="Gill Sans MT" panose="020B0502020104020203" pitchFamily="34" charset="0"/>
                <a:cs typeface="Times" panose="02020603050405020304" pitchFamily="18" charset="0"/>
              </a:rPr>
              <a:t>  </a:t>
            </a:r>
            <a:endParaRPr lang="en-US" sz="1700" dirty="0">
              <a:latin typeface="Gill Sans MT" panose="020B0502020104020203" pitchFamily="34" charset="0"/>
              <a:cs typeface="Times" panose="02020603050405020304" pitchFamily="18" charset="0"/>
            </a:endParaRPr>
          </a:p>
        </p:txBody>
      </p:sp>
      <p:sp>
        <p:nvSpPr>
          <p:cNvPr id="4" name="Title 1"/>
          <p:cNvSpPr txBox="1">
            <a:spLocks/>
          </p:cNvSpPr>
          <p:nvPr/>
        </p:nvSpPr>
        <p:spPr>
          <a:xfrm>
            <a:off x="0" y="6431476"/>
            <a:ext cx="12192000"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Tree>
    <p:extLst>
      <p:ext uri="{BB962C8B-B14F-4D97-AF65-F5344CB8AC3E}">
        <p14:creationId xmlns:p14="http://schemas.microsoft.com/office/powerpoint/2010/main" val="1397347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5759"/>
            <a:ext cx="12192000" cy="872691"/>
          </a:xfrm>
          <a:solidFill>
            <a:schemeClr val="accent4">
              <a:lumMod val="60000"/>
              <a:lumOff val="40000"/>
            </a:schemeClr>
          </a:solidFill>
        </p:spPr>
        <p:txBody>
          <a:bodyPr>
            <a:normAutofit/>
          </a:bodyPr>
          <a:lstStyle/>
          <a:p>
            <a:r>
              <a:rPr lang="en-US" sz="4400" b="1" u="sng" dirty="0" smtClean="0">
                <a:solidFill>
                  <a:schemeClr val="bg1"/>
                </a:solidFill>
              </a:rPr>
              <a:t>WHO ALL ARE ATTENDING THIS EVENT?</a:t>
            </a:r>
            <a:endParaRPr lang="en-IN" sz="4400" dirty="0">
              <a:solidFill>
                <a:schemeClr val="bg1"/>
              </a:solidFill>
            </a:endParaRPr>
          </a:p>
        </p:txBody>
      </p:sp>
      <p:sp>
        <p:nvSpPr>
          <p:cNvPr id="3" name="Subtitle 2"/>
          <p:cNvSpPr>
            <a:spLocks noGrp="1"/>
          </p:cNvSpPr>
          <p:nvPr>
            <p:ph type="subTitle" idx="1"/>
          </p:nvPr>
        </p:nvSpPr>
        <p:spPr>
          <a:xfrm>
            <a:off x="870858" y="1292377"/>
            <a:ext cx="10660082" cy="4773880"/>
          </a:xfrm>
        </p:spPr>
        <p:txBody>
          <a:bodyPr>
            <a:normAutofit fontScale="92500" lnSpcReduction="10000"/>
          </a:bodyPr>
          <a:lstStyle/>
          <a:p>
            <a:pPr marL="342900" indent="-342900" algn="l">
              <a:buFont typeface="Arial" panose="020B0604020202020204" pitchFamily="34" charset="0"/>
              <a:buChar char="•"/>
            </a:pPr>
            <a:r>
              <a:rPr lang="en-US" dirty="0" smtClean="0">
                <a:latin typeface="Gill Sans MT" panose="020B0502020104020203" pitchFamily="34" charset="0"/>
              </a:rPr>
              <a:t>All </a:t>
            </a:r>
            <a:r>
              <a:rPr lang="en-US" dirty="0">
                <a:latin typeface="Gill Sans MT" panose="020B0502020104020203" pitchFamily="34" charset="0"/>
              </a:rPr>
              <a:t>Real Estate Professionals,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Corporate </a:t>
            </a:r>
            <a:r>
              <a:rPr lang="en-US" dirty="0">
                <a:latin typeface="Gill Sans MT" panose="020B0502020104020203" pitchFamily="34" charset="0"/>
              </a:rPr>
              <a:t>Owners,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Developers/Builders</a:t>
            </a:r>
            <a:r>
              <a:rPr lang="en-US" dirty="0">
                <a:latin typeface="Gill Sans MT" panose="020B0502020104020203" pitchFamily="34" charset="0"/>
              </a:rPr>
              <a:t>,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Channel </a:t>
            </a:r>
            <a:r>
              <a:rPr lang="en-US" dirty="0">
                <a:latin typeface="Gill Sans MT" panose="020B0502020104020203" pitchFamily="34" charset="0"/>
              </a:rPr>
              <a:t>Partners,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Advocates</a:t>
            </a:r>
            <a:r>
              <a:rPr lang="en-US" dirty="0">
                <a:latin typeface="Gill Sans MT" panose="020B0502020104020203" pitchFamily="34" charset="0"/>
              </a:rPr>
              <a:t>,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Consultants</a:t>
            </a:r>
            <a:r>
              <a:rPr lang="en-US" dirty="0">
                <a:latin typeface="Gill Sans MT" panose="020B0502020104020203" pitchFamily="34" charset="0"/>
              </a:rPr>
              <a:t>,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Traders</a:t>
            </a:r>
            <a:r>
              <a:rPr lang="en-US" dirty="0">
                <a:latin typeface="Gill Sans MT" panose="020B0502020104020203" pitchFamily="34" charset="0"/>
              </a:rPr>
              <a:t>,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Start-ups</a:t>
            </a:r>
            <a:r>
              <a:rPr lang="en-US" dirty="0">
                <a:latin typeface="Gill Sans MT" panose="020B0502020104020203" pitchFamily="34" charset="0"/>
              </a:rPr>
              <a:t>,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Manufacturers</a:t>
            </a:r>
            <a:r>
              <a:rPr lang="en-US" dirty="0">
                <a:latin typeface="Gill Sans MT" panose="020B0502020104020203" pitchFamily="34" charset="0"/>
              </a:rPr>
              <a:t>,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Senior </a:t>
            </a:r>
            <a:r>
              <a:rPr lang="en-US" dirty="0">
                <a:latin typeface="Gill Sans MT" panose="020B0502020104020203" pitchFamily="34" charset="0"/>
              </a:rPr>
              <a:t>&amp; Middle level Executives,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Businessman </a:t>
            </a:r>
            <a:r>
              <a:rPr lang="en-US" dirty="0">
                <a:latin typeface="Gill Sans MT" panose="020B0502020104020203" pitchFamily="34" charset="0"/>
              </a:rPr>
              <a:t>Professionals, </a:t>
            </a:r>
            <a:endParaRPr lang="en-US" dirty="0" smtClean="0">
              <a:latin typeface="Gill Sans MT" panose="020B0502020104020203" pitchFamily="34" charset="0"/>
            </a:endParaRPr>
          </a:p>
          <a:p>
            <a:pPr marL="342900" indent="-342900" algn="l">
              <a:buFont typeface="Arial" panose="020B0604020202020204" pitchFamily="34" charset="0"/>
              <a:buChar char="•"/>
            </a:pPr>
            <a:r>
              <a:rPr lang="en-US" dirty="0" smtClean="0">
                <a:latin typeface="Gill Sans MT" panose="020B0502020104020203" pitchFamily="34" charset="0"/>
              </a:rPr>
              <a:t>CFO’s</a:t>
            </a:r>
            <a:r>
              <a:rPr lang="en-US" dirty="0">
                <a:latin typeface="Gill Sans MT" panose="020B0502020104020203" pitchFamily="34" charset="0"/>
              </a:rPr>
              <a:t>, CEO’s and Legal Executives. </a:t>
            </a:r>
            <a:endParaRPr lang="en-IN" dirty="0">
              <a:latin typeface="Gill Sans MT" panose="020B0502020104020203" pitchFamily="34" charset="0"/>
            </a:endParaRPr>
          </a:p>
          <a:p>
            <a:pPr algn="l"/>
            <a:endParaRPr lang="en-IN" dirty="0">
              <a:latin typeface="Gill Sans MT" panose="020B0502020104020203" pitchFamily="34" charset="0"/>
            </a:endParaRPr>
          </a:p>
        </p:txBody>
      </p:sp>
      <p:sp>
        <p:nvSpPr>
          <p:cNvPr id="4" name="Title 1"/>
          <p:cNvSpPr txBox="1">
            <a:spLocks/>
          </p:cNvSpPr>
          <p:nvPr/>
        </p:nvSpPr>
        <p:spPr>
          <a:xfrm>
            <a:off x="0" y="6431476"/>
            <a:ext cx="12192000"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Tree>
    <p:extLst>
      <p:ext uri="{BB962C8B-B14F-4D97-AF65-F5344CB8AC3E}">
        <p14:creationId xmlns:p14="http://schemas.microsoft.com/office/powerpoint/2010/main" val="1841949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4207"/>
            <a:ext cx="12192000" cy="872691"/>
          </a:xfrm>
          <a:solidFill>
            <a:schemeClr val="accent4">
              <a:lumMod val="60000"/>
              <a:lumOff val="40000"/>
            </a:schemeClr>
          </a:solidFill>
        </p:spPr>
        <p:txBody>
          <a:bodyPr>
            <a:normAutofit/>
          </a:bodyPr>
          <a:lstStyle/>
          <a:p>
            <a:r>
              <a:rPr lang="en-US" sz="4600" b="1" u="sng" dirty="0" smtClean="0">
                <a:solidFill>
                  <a:schemeClr val="bg1"/>
                </a:solidFill>
              </a:rPr>
              <a:t>WHY WE SHOULD ATTEND THIS EVENT?</a:t>
            </a:r>
            <a:endParaRPr lang="en-IN" sz="4600" dirty="0">
              <a:solidFill>
                <a:schemeClr val="bg1"/>
              </a:solidFill>
            </a:endParaRPr>
          </a:p>
        </p:txBody>
      </p:sp>
      <p:sp>
        <p:nvSpPr>
          <p:cNvPr id="3" name="Subtitle 2"/>
          <p:cNvSpPr>
            <a:spLocks noGrp="1"/>
          </p:cNvSpPr>
          <p:nvPr>
            <p:ph type="subTitle" idx="1"/>
          </p:nvPr>
        </p:nvSpPr>
        <p:spPr>
          <a:xfrm>
            <a:off x="896258" y="1665684"/>
            <a:ext cx="10660082" cy="2153889"/>
          </a:xfrm>
        </p:spPr>
        <p:txBody>
          <a:bodyPr>
            <a:normAutofit/>
          </a:bodyPr>
          <a:lstStyle/>
          <a:p>
            <a:pPr marL="342900" lvl="0" indent="-342900" algn="l">
              <a:buFont typeface="Arial" panose="020B0604020202020204" pitchFamily="34" charset="0"/>
              <a:buChar char="•"/>
            </a:pPr>
            <a:r>
              <a:rPr lang="en-US" dirty="0" smtClean="0">
                <a:latin typeface="Gill Sans MT" panose="020B0502020104020203" pitchFamily="34" charset="0"/>
              </a:rPr>
              <a:t>Highly </a:t>
            </a:r>
            <a:r>
              <a:rPr lang="en-US" dirty="0">
                <a:latin typeface="Gill Sans MT" panose="020B0502020104020203" pitchFamily="34" charset="0"/>
              </a:rPr>
              <a:t>focused and knowledge oriented designed </a:t>
            </a:r>
            <a:r>
              <a:rPr lang="en-US" dirty="0" smtClean="0">
                <a:latin typeface="Gill Sans MT" panose="020B0502020104020203" pitchFamily="34" charset="0"/>
              </a:rPr>
              <a:t>seminar.</a:t>
            </a:r>
            <a:endParaRPr lang="en-IN" dirty="0">
              <a:latin typeface="Gill Sans MT" panose="020B0502020104020203" pitchFamily="34" charset="0"/>
            </a:endParaRPr>
          </a:p>
          <a:p>
            <a:pPr marL="342900" lvl="0" indent="-342900" algn="l">
              <a:buFont typeface="Arial" panose="020B0604020202020204" pitchFamily="34" charset="0"/>
              <a:buChar char="•"/>
            </a:pPr>
            <a:r>
              <a:rPr lang="en-US" dirty="0">
                <a:latin typeface="Gill Sans MT" panose="020B0502020104020203" pitchFamily="34" charset="0"/>
              </a:rPr>
              <a:t>Interactive Question &amp; Answers </a:t>
            </a:r>
            <a:r>
              <a:rPr lang="en-US" dirty="0" smtClean="0">
                <a:latin typeface="Gill Sans MT" panose="020B0502020104020203" pitchFamily="34" charset="0"/>
              </a:rPr>
              <a:t>Session.</a:t>
            </a:r>
            <a:endParaRPr lang="en-IN" dirty="0">
              <a:latin typeface="Gill Sans MT" panose="020B0502020104020203" pitchFamily="34" charset="0"/>
            </a:endParaRPr>
          </a:p>
          <a:p>
            <a:pPr marL="342900" lvl="0" indent="-342900" algn="l">
              <a:buFont typeface="Arial" panose="020B0604020202020204" pitchFamily="34" charset="0"/>
              <a:buChar char="•"/>
            </a:pPr>
            <a:r>
              <a:rPr lang="en-US" dirty="0">
                <a:latin typeface="Gill Sans MT" panose="020B0502020104020203" pitchFamily="34" charset="0"/>
              </a:rPr>
              <a:t>High profile </a:t>
            </a:r>
            <a:r>
              <a:rPr lang="en-US" dirty="0" smtClean="0">
                <a:latin typeface="Gill Sans MT" panose="020B0502020104020203" pitchFamily="34" charset="0"/>
              </a:rPr>
              <a:t>Speakers.</a:t>
            </a:r>
          </a:p>
          <a:p>
            <a:pPr marL="342900" lvl="0" indent="-342900" algn="l">
              <a:buFont typeface="Arial" panose="020B0604020202020204" pitchFamily="34" charset="0"/>
              <a:buChar char="•"/>
            </a:pPr>
            <a:r>
              <a:rPr lang="en-US" dirty="0" smtClean="0">
                <a:latin typeface="Gill Sans MT" panose="020B0502020104020203" pitchFamily="34" charset="0"/>
              </a:rPr>
              <a:t>More clarity on RERA &amp; GST.</a:t>
            </a:r>
            <a:endParaRPr lang="en-IN" dirty="0">
              <a:latin typeface="Gill Sans MT" panose="020B0502020104020203" pitchFamily="34" charset="0"/>
            </a:endParaRPr>
          </a:p>
          <a:p>
            <a:pPr algn="l"/>
            <a:endParaRPr lang="en-IN" dirty="0">
              <a:latin typeface="Gill Sans MT" panose="020B0502020104020203" pitchFamily="34" charset="0"/>
            </a:endParaRPr>
          </a:p>
        </p:txBody>
      </p:sp>
      <p:sp>
        <p:nvSpPr>
          <p:cNvPr id="4" name="Title 1"/>
          <p:cNvSpPr txBox="1">
            <a:spLocks/>
          </p:cNvSpPr>
          <p:nvPr/>
        </p:nvSpPr>
        <p:spPr>
          <a:xfrm>
            <a:off x="0" y="4033943"/>
            <a:ext cx="12192000"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
        <p:nvSpPr>
          <p:cNvPr id="6" name="Subtitle 2"/>
          <p:cNvSpPr txBox="1">
            <a:spLocks/>
          </p:cNvSpPr>
          <p:nvPr/>
        </p:nvSpPr>
        <p:spPr>
          <a:xfrm>
            <a:off x="537359" y="4252281"/>
            <a:ext cx="2459841" cy="4298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smtClean="0"/>
              <a:t>DELIVERABLES:</a:t>
            </a:r>
            <a:endParaRPr lang="en-IN" dirty="0" smtClean="0">
              <a:latin typeface="Gill Sans MT" panose="020B0502020104020203" pitchFamily="34" charset="0"/>
            </a:endParaRPr>
          </a:p>
          <a:p>
            <a:pPr algn="l"/>
            <a:endParaRPr lang="en-IN" dirty="0">
              <a:latin typeface="Gill Sans MT" panose="020B0502020104020203" pitchFamily="34" charset="0"/>
            </a:endParaRPr>
          </a:p>
        </p:txBody>
      </p:sp>
      <p:sp>
        <p:nvSpPr>
          <p:cNvPr id="7" name="Subtitle 2"/>
          <p:cNvSpPr txBox="1">
            <a:spLocks/>
          </p:cNvSpPr>
          <p:nvPr/>
        </p:nvSpPr>
        <p:spPr>
          <a:xfrm>
            <a:off x="537359" y="4766569"/>
            <a:ext cx="10660082" cy="1092815"/>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9600" dirty="0"/>
              <a:t>Study </a:t>
            </a:r>
            <a:r>
              <a:rPr lang="en-US" sz="9600" dirty="0" smtClean="0"/>
              <a:t>Materials. (RERA and GST)</a:t>
            </a:r>
          </a:p>
          <a:p>
            <a:pPr marL="342900" indent="-342900" algn="l">
              <a:buFont typeface="Arial" panose="020B0604020202020204" pitchFamily="34" charset="0"/>
              <a:buChar char="•"/>
            </a:pPr>
            <a:r>
              <a:rPr lang="en-US" sz="9600" dirty="0" smtClean="0"/>
              <a:t>Notes</a:t>
            </a:r>
          </a:p>
          <a:p>
            <a:pPr marL="342900" indent="-342900" algn="l">
              <a:buFont typeface="Arial" panose="020B0604020202020204" pitchFamily="34" charset="0"/>
              <a:buChar char="•"/>
            </a:pPr>
            <a:r>
              <a:rPr lang="en-US" sz="9600" dirty="0" smtClean="0"/>
              <a:t>PPT of all SPEAKERS</a:t>
            </a:r>
            <a:endParaRPr lang="en-IN" sz="9600" dirty="0"/>
          </a:p>
          <a:p>
            <a:pPr marL="342900" indent="-342900" algn="l">
              <a:buFont typeface="Arial" panose="020B0604020202020204" pitchFamily="34" charset="0"/>
              <a:buChar char="•"/>
            </a:pPr>
            <a:endParaRPr lang="en-IN" dirty="0" smtClean="0">
              <a:latin typeface="Gill Sans MT" panose="020B0502020104020203" pitchFamily="34" charset="0"/>
            </a:endParaRPr>
          </a:p>
          <a:p>
            <a:pPr marL="342900" indent="-342900" algn="l">
              <a:buFont typeface="Arial" panose="020B0604020202020204" pitchFamily="34" charset="0"/>
              <a:buChar char="•"/>
            </a:pPr>
            <a:endParaRPr lang="en-IN" dirty="0">
              <a:latin typeface="Gill Sans MT" panose="020B0502020104020203" pitchFamily="34" charset="0"/>
            </a:endParaRPr>
          </a:p>
        </p:txBody>
      </p:sp>
      <p:pic>
        <p:nvPicPr>
          <p:cNvPr id="8" name="Picture 7"/>
          <p:cNvPicPr>
            <a:picLocks noChangeAspect="1"/>
          </p:cNvPicPr>
          <p:nvPr/>
        </p:nvPicPr>
        <p:blipFill>
          <a:blip r:embed="rId2"/>
          <a:stretch>
            <a:fillRect/>
          </a:stretch>
        </p:blipFill>
        <p:spPr>
          <a:xfrm>
            <a:off x="-1057" y="6481252"/>
            <a:ext cx="12193057" cy="48772"/>
          </a:xfrm>
          <a:prstGeom prst="rect">
            <a:avLst/>
          </a:prstGeom>
        </p:spPr>
      </p:pic>
    </p:spTree>
    <p:extLst>
      <p:ext uri="{BB962C8B-B14F-4D97-AF65-F5344CB8AC3E}">
        <p14:creationId xmlns:p14="http://schemas.microsoft.com/office/powerpoint/2010/main" val="786201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463"/>
            <a:ext cx="12192000" cy="872691"/>
          </a:xfrm>
          <a:solidFill>
            <a:schemeClr val="accent4">
              <a:lumMod val="60000"/>
              <a:lumOff val="40000"/>
            </a:schemeClr>
          </a:solidFill>
        </p:spPr>
        <p:txBody>
          <a:bodyPr>
            <a:normAutofit fontScale="90000"/>
          </a:bodyPr>
          <a:lstStyle/>
          <a:p>
            <a:r>
              <a:rPr lang="en-US" b="1" u="sng" dirty="0" smtClean="0">
                <a:solidFill>
                  <a:schemeClr val="bg1"/>
                </a:solidFill>
              </a:rPr>
              <a:t>PARTICIPATION CHARGES:</a:t>
            </a:r>
            <a:endParaRPr lang="en-IN" dirty="0">
              <a:solidFill>
                <a:schemeClr val="bg1"/>
              </a:solidFill>
            </a:endParaRPr>
          </a:p>
        </p:txBody>
      </p:sp>
      <p:sp>
        <p:nvSpPr>
          <p:cNvPr id="3" name="Subtitle 2"/>
          <p:cNvSpPr>
            <a:spLocks noGrp="1"/>
          </p:cNvSpPr>
          <p:nvPr>
            <p:ph type="subTitle" idx="1"/>
          </p:nvPr>
        </p:nvSpPr>
        <p:spPr>
          <a:xfrm>
            <a:off x="870857" y="1448793"/>
            <a:ext cx="10859931" cy="3157931"/>
          </a:xfrm>
        </p:spPr>
        <p:txBody>
          <a:bodyPr>
            <a:normAutofit/>
          </a:bodyPr>
          <a:lstStyle/>
          <a:p>
            <a:pPr marL="342900" indent="-342900" algn="l">
              <a:buFont typeface="Arial" panose="020B0604020202020204" pitchFamily="34" charset="0"/>
              <a:buChar char="•"/>
            </a:pPr>
            <a:r>
              <a:rPr lang="en-US" dirty="0" smtClean="0">
                <a:latin typeface="Gill Sans MT" panose="020B0502020104020203" pitchFamily="34" charset="0"/>
              </a:rPr>
              <a:t>Registration </a:t>
            </a:r>
            <a:r>
              <a:rPr lang="en-US" dirty="0">
                <a:latin typeface="Gill Sans MT" panose="020B0502020104020203" pitchFamily="34" charset="0"/>
              </a:rPr>
              <a:t>Before 28</a:t>
            </a:r>
            <a:r>
              <a:rPr lang="en-US" baseline="30000" dirty="0">
                <a:latin typeface="Gill Sans MT" panose="020B0502020104020203" pitchFamily="34" charset="0"/>
              </a:rPr>
              <a:t>th</a:t>
            </a:r>
            <a:r>
              <a:rPr lang="en-US" dirty="0">
                <a:latin typeface="Gill Sans MT" panose="020B0502020104020203" pitchFamily="34" charset="0"/>
              </a:rPr>
              <a:t> August </a:t>
            </a:r>
            <a:r>
              <a:rPr lang="en-US" dirty="0" smtClean="0">
                <a:latin typeface="Gill Sans MT" panose="020B0502020104020203" pitchFamily="34" charset="0"/>
              </a:rPr>
              <a:t>2018, INR: 900 </a:t>
            </a:r>
            <a:r>
              <a:rPr lang="en-US" dirty="0">
                <a:latin typeface="Gill Sans MT" panose="020B0502020104020203" pitchFamily="34" charset="0"/>
              </a:rPr>
              <a:t>Only/- Plus GST (Per </a:t>
            </a:r>
            <a:r>
              <a:rPr lang="en-US" dirty="0" smtClean="0">
                <a:latin typeface="Gill Sans MT" panose="020B0502020104020203" pitchFamily="34" charset="0"/>
              </a:rPr>
              <a:t>Person)</a:t>
            </a:r>
          </a:p>
          <a:p>
            <a:pPr marL="342900" indent="-342900" algn="l">
              <a:buFont typeface="Arial" panose="020B0604020202020204" pitchFamily="34" charset="0"/>
              <a:buChar char="•"/>
            </a:pPr>
            <a:r>
              <a:rPr lang="en-US" dirty="0" smtClean="0">
                <a:latin typeface="Gill Sans MT" panose="020B0502020104020203" pitchFamily="34" charset="0"/>
              </a:rPr>
              <a:t>Registration </a:t>
            </a:r>
            <a:r>
              <a:rPr lang="en-US" dirty="0">
                <a:latin typeface="Gill Sans MT" panose="020B0502020104020203" pitchFamily="34" charset="0"/>
              </a:rPr>
              <a:t>on Spot Booking </a:t>
            </a:r>
            <a:r>
              <a:rPr lang="en-US" dirty="0" smtClean="0">
                <a:latin typeface="Gill Sans MT" panose="020B0502020104020203" pitchFamily="34" charset="0"/>
              </a:rPr>
              <a:t>i.e. </a:t>
            </a:r>
            <a:r>
              <a:rPr lang="en-US" dirty="0">
                <a:latin typeface="Gill Sans MT" panose="020B0502020104020203" pitchFamily="34" charset="0"/>
              </a:rPr>
              <a:t>07</a:t>
            </a:r>
            <a:r>
              <a:rPr lang="en-US" baseline="30000" dirty="0">
                <a:latin typeface="Gill Sans MT" panose="020B0502020104020203" pitchFamily="34" charset="0"/>
              </a:rPr>
              <a:t>th</a:t>
            </a:r>
            <a:r>
              <a:rPr lang="en-US" dirty="0">
                <a:latin typeface="Gill Sans MT" panose="020B0502020104020203" pitchFamily="34" charset="0"/>
              </a:rPr>
              <a:t> September </a:t>
            </a:r>
            <a:r>
              <a:rPr lang="en-US" dirty="0" smtClean="0">
                <a:latin typeface="Gill Sans MT" panose="020B0502020104020203" pitchFamily="34" charset="0"/>
              </a:rPr>
              <a:t>2018, INR: 1,100 </a:t>
            </a:r>
            <a:r>
              <a:rPr lang="en-US" dirty="0">
                <a:latin typeface="Gill Sans MT" panose="020B0502020104020203" pitchFamily="34" charset="0"/>
              </a:rPr>
              <a:t>Only/- Plus GST (Per </a:t>
            </a:r>
            <a:r>
              <a:rPr lang="en-US" dirty="0" smtClean="0">
                <a:latin typeface="Gill Sans MT" panose="020B0502020104020203" pitchFamily="34" charset="0"/>
              </a:rPr>
              <a:t>Person)</a:t>
            </a:r>
          </a:p>
          <a:p>
            <a:pPr marL="342900" indent="-342900" algn="l">
              <a:buFont typeface="Arial" panose="020B0604020202020204" pitchFamily="34" charset="0"/>
              <a:buChar char="•"/>
            </a:pPr>
            <a:r>
              <a:rPr lang="en-US" dirty="0" smtClean="0">
                <a:latin typeface="Gill Sans MT" panose="020B0502020104020203" pitchFamily="34" charset="0"/>
              </a:rPr>
              <a:t>Registration </a:t>
            </a:r>
            <a:r>
              <a:rPr lang="en-US" dirty="0">
                <a:latin typeface="Gill Sans MT" panose="020B0502020104020203" pitchFamily="34" charset="0"/>
              </a:rPr>
              <a:t>in Group Booking before 28</a:t>
            </a:r>
            <a:r>
              <a:rPr lang="en-US" baseline="30000" dirty="0">
                <a:latin typeface="Gill Sans MT" panose="020B0502020104020203" pitchFamily="34" charset="0"/>
              </a:rPr>
              <a:t>th</a:t>
            </a:r>
            <a:r>
              <a:rPr lang="en-US" dirty="0">
                <a:latin typeface="Gill Sans MT" panose="020B0502020104020203" pitchFamily="34" charset="0"/>
              </a:rPr>
              <a:t> September </a:t>
            </a:r>
            <a:r>
              <a:rPr lang="en-US" dirty="0" smtClean="0">
                <a:latin typeface="Gill Sans MT" panose="020B0502020104020203" pitchFamily="34" charset="0"/>
              </a:rPr>
              <a:t>2018, INR: 700 </a:t>
            </a:r>
            <a:r>
              <a:rPr lang="en-US" dirty="0">
                <a:latin typeface="Gill Sans MT" panose="020B0502020104020203" pitchFamily="34" charset="0"/>
              </a:rPr>
              <a:t>Only/- Plus GST (Minimum 5 Person)</a:t>
            </a:r>
            <a:endParaRPr lang="en-IN" dirty="0">
              <a:latin typeface="Gill Sans MT" panose="020B0502020104020203" pitchFamily="34" charset="0"/>
            </a:endParaRPr>
          </a:p>
          <a:p>
            <a:pPr algn="l"/>
            <a:endParaRPr lang="en-IN" dirty="0">
              <a:latin typeface="Gill Sans MT" panose="020B0502020104020203" pitchFamily="34" charset="0"/>
            </a:endParaRPr>
          </a:p>
        </p:txBody>
      </p:sp>
      <p:sp>
        <p:nvSpPr>
          <p:cNvPr id="4" name="Title 1"/>
          <p:cNvSpPr txBox="1">
            <a:spLocks/>
          </p:cNvSpPr>
          <p:nvPr/>
        </p:nvSpPr>
        <p:spPr>
          <a:xfrm>
            <a:off x="0" y="6430249"/>
            <a:ext cx="12192000"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
        <p:nvSpPr>
          <p:cNvPr id="5" name="Subtitle 2"/>
          <p:cNvSpPr txBox="1">
            <a:spLocks/>
          </p:cNvSpPr>
          <p:nvPr/>
        </p:nvSpPr>
        <p:spPr>
          <a:xfrm>
            <a:off x="2045951" y="5367254"/>
            <a:ext cx="7645942" cy="485692"/>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smtClean="0">
                <a:latin typeface="Times" panose="02020603050405020304" pitchFamily="18" charset="0"/>
                <a:cs typeface="Times" panose="02020603050405020304" pitchFamily="18" charset="0"/>
              </a:rPr>
              <a:t>Note: Prior </a:t>
            </a:r>
            <a:r>
              <a:rPr lang="en-US" b="1" dirty="0">
                <a:latin typeface="Times" panose="02020603050405020304" pitchFamily="18" charset="0"/>
                <a:cs typeface="Times" panose="02020603050405020304" pitchFamily="18" charset="0"/>
              </a:rPr>
              <a:t>registration is Mandatory due to AVAILABILITY </a:t>
            </a:r>
            <a:endParaRPr lang="en-IN" dirty="0" smtClean="0">
              <a:latin typeface="Times" panose="02020603050405020304" pitchFamily="18" charset="0"/>
              <a:cs typeface="Times" panose="02020603050405020304" pitchFamily="18" charset="0"/>
            </a:endParaRPr>
          </a:p>
          <a:p>
            <a:pPr algn="l"/>
            <a:endParaRPr lang="en-IN" dirty="0">
              <a:latin typeface="Gill Sans MT" panose="020B0502020104020203" pitchFamily="34" charset="0"/>
            </a:endParaRPr>
          </a:p>
        </p:txBody>
      </p:sp>
      <p:sp>
        <p:nvSpPr>
          <p:cNvPr id="6" name="Title 1"/>
          <p:cNvSpPr txBox="1">
            <a:spLocks/>
          </p:cNvSpPr>
          <p:nvPr/>
        </p:nvSpPr>
        <p:spPr>
          <a:xfrm flipV="1">
            <a:off x="1713974" y="5203468"/>
            <a:ext cx="8309896" cy="52734"/>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Tree>
    <p:extLst>
      <p:ext uri="{BB962C8B-B14F-4D97-AF65-F5344CB8AC3E}">
        <p14:creationId xmlns:p14="http://schemas.microsoft.com/office/powerpoint/2010/main" val="112924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463"/>
            <a:ext cx="12192000" cy="872691"/>
          </a:xfrm>
          <a:solidFill>
            <a:schemeClr val="accent4">
              <a:lumMod val="60000"/>
              <a:lumOff val="40000"/>
            </a:schemeClr>
          </a:solidFill>
        </p:spPr>
        <p:txBody>
          <a:bodyPr>
            <a:normAutofit fontScale="90000"/>
          </a:bodyPr>
          <a:lstStyle/>
          <a:p>
            <a:r>
              <a:rPr lang="en-US" b="1" u="sng" dirty="0" smtClean="0">
                <a:solidFill>
                  <a:schemeClr val="bg1"/>
                </a:solidFill>
              </a:rPr>
              <a:t>PAYMENT MODE</a:t>
            </a:r>
            <a:endParaRPr lang="en-IN" dirty="0">
              <a:solidFill>
                <a:schemeClr val="bg1"/>
              </a:solidFill>
            </a:endParaRPr>
          </a:p>
        </p:txBody>
      </p:sp>
      <p:sp>
        <p:nvSpPr>
          <p:cNvPr id="3" name="Subtitle 2"/>
          <p:cNvSpPr>
            <a:spLocks noGrp="1"/>
          </p:cNvSpPr>
          <p:nvPr>
            <p:ph type="subTitle" idx="1"/>
          </p:nvPr>
        </p:nvSpPr>
        <p:spPr>
          <a:xfrm>
            <a:off x="1116761" y="1692896"/>
            <a:ext cx="9916747" cy="461030"/>
          </a:xfrm>
        </p:spPr>
        <p:txBody>
          <a:bodyPr>
            <a:normAutofit/>
          </a:bodyPr>
          <a:lstStyle/>
          <a:p>
            <a:pPr marL="342900" indent="-342900" algn="l">
              <a:buFont typeface="Arial" panose="020B0604020202020204" pitchFamily="34" charset="0"/>
              <a:buChar char="•"/>
            </a:pPr>
            <a:r>
              <a:rPr lang="en-US" dirty="0"/>
              <a:t>Cheque should be made  in favor of “TANGERINE MEDIA &amp; ADVERTISING”</a:t>
            </a:r>
            <a:endParaRPr lang="en-IN" dirty="0">
              <a:latin typeface="Gill Sans MT" panose="020B0502020104020203" pitchFamily="34" charset="0"/>
            </a:endParaRPr>
          </a:p>
        </p:txBody>
      </p:sp>
      <p:sp>
        <p:nvSpPr>
          <p:cNvPr id="4" name="Title 1"/>
          <p:cNvSpPr txBox="1">
            <a:spLocks/>
          </p:cNvSpPr>
          <p:nvPr/>
        </p:nvSpPr>
        <p:spPr>
          <a:xfrm>
            <a:off x="2045951" y="2623669"/>
            <a:ext cx="8309896"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
        <p:nvSpPr>
          <p:cNvPr id="6" name="Content Placeholder 2"/>
          <p:cNvSpPr txBox="1">
            <a:spLocks/>
          </p:cNvSpPr>
          <p:nvPr/>
        </p:nvSpPr>
        <p:spPr>
          <a:xfrm>
            <a:off x="708892" y="2669388"/>
            <a:ext cx="10324616" cy="1613766"/>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IN" dirty="0" smtClean="0"/>
              <a:t>                                 </a:t>
            </a:r>
          </a:p>
          <a:p>
            <a:r>
              <a:rPr lang="en-IN" dirty="0" smtClean="0"/>
              <a:t>                  </a:t>
            </a:r>
            <a:r>
              <a:rPr lang="en-IN" sz="9600" dirty="0" smtClean="0">
                <a:solidFill>
                  <a:schemeClr val="accent4">
                    <a:lumMod val="60000"/>
                    <a:lumOff val="40000"/>
                  </a:schemeClr>
                </a:solidFill>
                <a:latin typeface="Arial Rounded MT Bold" panose="020F0704030504030204" pitchFamily="34" charset="0"/>
              </a:rPr>
              <a:t>THANK YOU!</a:t>
            </a:r>
            <a:endParaRPr lang="en-IN" sz="9600" dirty="0">
              <a:solidFill>
                <a:schemeClr val="accent4">
                  <a:lumMod val="60000"/>
                  <a:lumOff val="40000"/>
                </a:schemeClr>
              </a:solidFill>
              <a:latin typeface="Arial Rounded MT Bold" panose="020F0704030504030204" pitchFamily="34" charset="0"/>
            </a:endParaRPr>
          </a:p>
        </p:txBody>
      </p:sp>
      <p:sp>
        <p:nvSpPr>
          <p:cNvPr id="7" name="Title 1"/>
          <p:cNvSpPr txBox="1">
            <a:spLocks/>
          </p:cNvSpPr>
          <p:nvPr/>
        </p:nvSpPr>
        <p:spPr>
          <a:xfrm>
            <a:off x="2176961" y="4328873"/>
            <a:ext cx="8309896"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
        <p:nvSpPr>
          <p:cNvPr id="8" name="Title 1"/>
          <p:cNvSpPr txBox="1">
            <a:spLocks/>
          </p:cNvSpPr>
          <p:nvPr/>
        </p:nvSpPr>
        <p:spPr>
          <a:xfrm>
            <a:off x="1275372" y="4649056"/>
            <a:ext cx="10960797" cy="117388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2300" dirty="0">
                <a:latin typeface="Gill Sans MT" pitchFamily="34" charset="0"/>
                <a:cs typeface="Times" panose="02020603050405020304" pitchFamily="18" charset="0"/>
              </a:rPr>
              <a:t>Sponsorship Mr. </a:t>
            </a:r>
            <a:r>
              <a:rPr lang="en-IN" sz="2300" dirty="0" err="1">
                <a:latin typeface="Gill Sans MT" pitchFamily="34" charset="0"/>
                <a:cs typeface="Times" panose="02020603050405020304" pitchFamily="18" charset="0"/>
              </a:rPr>
              <a:t>Pawan</a:t>
            </a:r>
            <a:r>
              <a:rPr lang="en-IN" sz="2300" dirty="0">
                <a:latin typeface="Gill Sans MT" pitchFamily="34" charset="0"/>
                <a:cs typeface="Times" panose="02020603050405020304" pitchFamily="18" charset="0"/>
              </a:rPr>
              <a:t> Singh      – (M): 9820659743 (E) </a:t>
            </a:r>
            <a:r>
              <a:rPr lang="en-IN" sz="2300" dirty="0">
                <a:latin typeface="Gill Sans MT" pitchFamily="34" charset="0"/>
                <a:cs typeface="Times" panose="02020603050405020304" pitchFamily="18" charset="0"/>
                <a:hlinkClick r:id="rId2"/>
              </a:rPr>
              <a:t>marketing@realtyqurter.com</a:t>
            </a:r>
            <a:endParaRPr lang="en-IN" sz="2300" dirty="0">
              <a:latin typeface="Gill Sans MT" pitchFamily="34" charset="0"/>
              <a:cs typeface="Times" panose="02020603050405020304" pitchFamily="18" charset="0"/>
            </a:endParaRPr>
          </a:p>
          <a:p>
            <a:endParaRPr lang="en-IN" sz="2300" dirty="0" smtClean="0">
              <a:latin typeface="Gill Sans MT" pitchFamily="34" charset="0"/>
              <a:cs typeface="Times" panose="02020603050405020304" pitchFamily="18" charset="0"/>
            </a:endParaRPr>
          </a:p>
          <a:p>
            <a:r>
              <a:rPr lang="en-IN" sz="2300" dirty="0">
                <a:latin typeface="Gill Sans MT" pitchFamily="34" charset="0"/>
                <a:cs typeface="Times" panose="02020603050405020304" pitchFamily="18" charset="0"/>
              </a:rPr>
              <a:t>Participation </a:t>
            </a:r>
            <a:r>
              <a:rPr lang="en-IN" sz="2300" dirty="0" err="1">
                <a:latin typeface="Gill Sans MT" pitchFamily="34" charset="0"/>
                <a:cs typeface="Times" panose="02020603050405020304" pitchFamily="18" charset="0"/>
              </a:rPr>
              <a:t>Ms.</a:t>
            </a:r>
            <a:r>
              <a:rPr lang="en-IN" sz="2300" dirty="0">
                <a:latin typeface="Gill Sans MT" pitchFamily="34" charset="0"/>
                <a:cs typeface="Times" panose="02020603050405020304" pitchFamily="18" charset="0"/>
              </a:rPr>
              <a:t> Lucia               – (M): 8767280487 (E) </a:t>
            </a:r>
            <a:r>
              <a:rPr lang="en-IN" sz="2300" dirty="0">
                <a:latin typeface="Gill Sans MT" pitchFamily="34" charset="0"/>
                <a:cs typeface="Times" panose="02020603050405020304" pitchFamily="18" charset="0"/>
                <a:hlinkClick r:id="rId3"/>
              </a:rPr>
              <a:t>lucia.realtyquarter@gmail.com</a:t>
            </a:r>
            <a:endParaRPr lang="en-IN" sz="2300" dirty="0">
              <a:latin typeface="Gill Sans MT" pitchFamily="34" charset="0"/>
              <a:cs typeface="Times" panose="02020603050405020304" pitchFamily="18" charset="0"/>
            </a:endParaRPr>
          </a:p>
          <a:p>
            <a:r>
              <a:rPr lang="en-IN" sz="2000" dirty="0">
                <a:latin typeface="Gill Sans MT" pitchFamily="34" charset="0"/>
                <a:cs typeface="Times" panose="02020603050405020304" pitchFamily="18" charset="0"/>
              </a:rPr>
              <a:t>	       </a:t>
            </a:r>
            <a:r>
              <a:rPr lang="en-IN" sz="2300" dirty="0">
                <a:latin typeface="Gill Sans MT" pitchFamily="34" charset="0"/>
                <a:cs typeface="Times" panose="02020603050405020304" pitchFamily="18" charset="0"/>
              </a:rPr>
              <a:t> </a:t>
            </a:r>
            <a:r>
              <a:rPr lang="en-IN" sz="2300" dirty="0" err="1">
                <a:latin typeface="Gill Sans MT" pitchFamily="34" charset="0"/>
                <a:cs typeface="Times" panose="02020603050405020304" pitchFamily="18" charset="0"/>
              </a:rPr>
              <a:t>Ms.</a:t>
            </a:r>
            <a:r>
              <a:rPr lang="en-IN" sz="2300" dirty="0">
                <a:latin typeface="Gill Sans MT" pitchFamily="34" charset="0"/>
                <a:cs typeface="Times" panose="02020603050405020304" pitchFamily="18" charset="0"/>
              </a:rPr>
              <a:t> Anita               – (M): 8767280487 (E) </a:t>
            </a:r>
            <a:r>
              <a:rPr lang="en-IN" sz="2300" dirty="0">
                <a:latin typeface="Gill Sans MT" pitchFamily="34" charset="0"/>
                <a:cs typeface="Times" panose="02020603050405020304" pitchFamily="18" charset="0"/>
                <a:hlinkClick r:id="rId2"/>
              </a:rPr>
              <a:t>marketing@realtyqurter.com</a:t>
            </a:r>
            <a:endParaRPr lang="en-IN" sz="2000" dirty="0" smtClean="0">
              <a:latin typeface="Gill Sans MT" pitchFamily="34" charset="0"/>
              <a:cs typeface="Times" panose="02020603050405020304" pitchFamily="18" charset="0"/>
            </a:endParaRPr>
          </a:p>
        </p:txBody>
      </p:sp>
      <p:sp>
        <p:nvSpPr>
          <p:cNvPr id="9" name="Title 1"/>
          <p:cNvSpPr txBox="1">
            <a:spLocks/>
          </p:cNvSpPr>
          <p:nvPr/>
        </p:nvSpPr>
        <p:spPr>
          <a:xfrm>
            <a:off x="2928235" y="6105257"/>
            <a:ext cx="6807346" cy="640486"/>
          </a:xfrm>
          <a:prstGeom prst="rect">
            <a:avLst/>
          </a:prstGeom>
          <a:solidFill>
            <a:schemeClr val="bg1"/>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2400" dirty="0" smtClean="0">
                <a:latin typeface="Gill Sans MT" panose="020B0502020104020203" pitchFamily="34" charset="0"/>
              </a:rPr>
              <a:t>Note: Registration starts at 4 pm followed by “High Tea”</a:t>
            </a:r>
            <a:endParaRPr lang="en-IN" sz="2400" dirty="0">
              <a:latin typeface="Gill Sans MT" panose="020B0502020104020203" pitchFamily="34" charset="0"/>
            </a:endParaRPr>
          </a:p>
        </p:txBody>
      </p:sp>
      <p:sp>
        <p:nvSpPr>
          <p:cNvPr id="10" name="Title 1"/>
          <p:cNvSpPr txBox="1">
            <a:spLocks/>
          </p:cNvSpPr>
          <p:nvPr/>
        </p:nvSpPr>
        <p:spPr>
          <a:xfrm>
            <a:off x="0" y="5920963"/>
            <a:ext cx="12192000" cy="45719"/>
          </a:xfrm>
          <a:prstGeom prst="rect">
            <a:avLst/>
          </a:prstGeom>
          <a:solidFill>
            <a:schemeClr val="accent4">
              <a:lumMod val="60000"/>
              <a:lumOff val="40000"/>
            </a:schemeClr>
          </a:solidFill>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IN" dirty="0">
              <a:solidFill>
                <a:schemeClr val="bg1"/>
              </a:solidFill>
            </a:endParaRPr>
          </a:p>
        </p:txBody>
      </p:sp>
    </p:spTree>
    <p:extLst>
      <p:ext uri="{BB962C8B-B14F-4D97-AF65-F5344CB8AC3E}">
        <p14:creationId xmlns:p14="http://schemas.microsoft.com/office/powerpoint/2010/main" val="81675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707</TotalTime>
  <Words>767</Words>
  <Application>Microsoft Office PowerPoint</Application>
  <PresentationFormat>Custom</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ABOUT REALTY QUARTER:</vt:lpstr>
      <vt:lpstr>WHAT IS ALL ABOUT EVENT?</vt:lpstr>
      <vt:lpstr>RERA SPEAKERS:</vt:lpstr>
      <vt:lpstr>GST SPEAKERS:</vt:lpstr>
      <vt:lpstr>WHO ALL ARE ATTENDING THIS EVENT?</vt:lpstr>
      <vt:lpstr>WHY WE SHOULD ATTEND THIS EVENT?</vt:lpstr>
      <vt:lpstr>PARTICIPATION CHARGES:</vt:lpstr>
      <vt:lpstr>PAYMENT MODE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Pravin</dc:creator>
  <cp:lastModifiedBy>User</cp:lastModifiedBy>
  <cp:revision>47</cp:revision>
  <dcterms:created xsi:type="dcterms:W3CDTF">2018-08-14T08:43:53Z</dcterms:created>
  <dcterms:modified xsi:type="dcterms:W3CDTF">2018-08-18T12:41:40Z</dcterms:modified>
</cp:coreProperties>
</file>